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2"/>
  </p:notesMasterIdLst>
  <p:sldIdLst>
    <p:sldId id="328" r:id="rId2"/>
    <p:sldId id="361" r:id="rId3"/>
    <p:sldId id="360" r:id="rId4"/>
    <p:sldId id="357" r:id="rId5"/>
    <p:sldId id="362" r:id="rId6"/>
    <p:sldId id="314" r:id="rId7"/>
    <p:sldId id="310" r:id="rId8"/>
    <p:sldId id="364" r:id="rId9"/>
    <p:sldId id="365" r:id="rId10"/>
    <p:sldId id="366" r:id="rId11"/>
    <p:sldId id="368" r:id="rId12"/>
    <p:sldId id="363" r:id="rId13"/>
    <p:sldId id="351" r:id="rId14"/>
    <p:sldId id="350" r:id="rId15"/>
    <p:sldId id="313" r:id="rId16"/>
    <p:sldId id="347" r:id="rId17"/>
    <p:sldId id="352" r:id="rId18"/>
    <p:sldId id="345" r:id="rId19"/>
    <p:sldId id="353" r:id="rId20"/>
    <p:sldId id="355" r:id="rId21"/>
    <p:sldId id="356" r:id="rId22"/>
    <p:sldId id="354" r:id="rId23"/>
    <p:sldId id="312" r:id="rId24"/>
    <p:sldId id="315" r:id="rId25"/>
    <p:sldId id="311" r:id="rId26"/>
    <p:sldId id="348" r:id="rId27"/>
    <p:sldId id="358" r:id="rId28"/>
    <p:sldId id="349" r:id="rId29"/>
    <p:sldId id="359" r:id="rId30"/>
    <p:sldId id="346" r:id="rId31"/>
  </p:sldIdLst>
  <p:sldSz cx="12192000" cy="6858000"/>
  <p:notesSz cx="6858000" cy="9144000"/>
  <p:embeddedFontLst>
    <p:embeddedFont>
      <p:font typeface="Calibri Light" panose="020F0302020204030204" pitchFamily="34" charset="0"/>
      <p:regular r:id="rId33"/>
      <p: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61"/>
            <p14:sldId id="360"/>
            <p14:sldId id="357"/>
            <p14:sldId id="362"/>
            <p14:sldId id="314"/>
            <p14:sldId id="310"/>
            <p14:sldId id="364"/>
            <p14:sldId id="365"/>
            <p14:sldId id="366"/>
            <p14:sldId id="368"/>
            <p14:sldId id="363"/>
            <p14:sldId id="351"/>
            <p14:sldId id="350"/>
            <p14:sldId id="313"/>
            <p14:sldId id="347"/>
            <p14:sldId id="352"/>
            <p14:sldId id="345"/>
            <p14:sldId id="353"/>
            <p14:sldId id="355"/>
            <p14:sldId id="356"/>
            <p14:sldId id="354"/>
            <p14:sldId id="312"/>
            <p14:sldId id="315"/>
            <p14:sldId id="311"/>
            <p14:sldId id="348"/>
            <p14:sldId id="358"/>
            <p14:sldId id="349"/>
            <p14:sldId id="359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ra" initials="V" lastIdx="1" clrIdx="0">
    <p:extLst>
      <p:ext uri="{19B8F6BF-5375-455C-9EA6-DF929625EA0E}">
        <p15:presenceInfo xmlns:p15="http://schemas.microsoft.com/office/powerpoint/2012/main" userId="Vale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6DEA"/>
    <a:srgbClr val="434343"/>
    <a:srgbClr val="D4E6FF"/>
    <a:srgbClr val="000000"/>
    <a:srgbClr val="232323"/>
    <a:srgbClr val="FFFFFF"/>
    <a:srgbClr val="D4E5FE"/>
    <a:srgbClr val="F8F8F8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4"/>
    <p:restoredTop sz="81867" autoAdjust="0"/>
  </p:normalViewPr>
  <p:slideViewPr>
    <p:cSldViewPr snapToGrid="0" snapToObjects="1">
      <p:cViewPr>
        <p:scale>
          <a:sx n="100" d="100"/>
          <a:sy n="100" d="100"/>
        </p:scale>
        <p:origin x="1230" y="-126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paveldrogovoz\Yandex.Disk.localized\02-&#1044;&#1086;&#1082;&#1083;&#1072;&#1076;&#1099;\2022-08-29-&#1044;&#1086;&#1082;&#1083;&#1072;&#1076;&#1059;&#1057;\-&#1052;&#1072;&#1090;&#1077;&#1088;&#1080;&#1072;&#1083;&#1099;\&#1057;&#1090;&#1072;&#1090;&#1080;&#1089;&#1090;&#1080;&#1082;&#1072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rgbClr val="CDE1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</c:v>
                </c:pt>
                <c:pt idx="1">
                  <c:v>243</c:v>
                </c:pt>
                <c:pt idx="2">
                  <c:v>34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E0F-424B-90D9-6258A07990A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rgbClr val="4169E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1250</c:v>
                </c:pt>
                <c:pt idx="1">
                  <c:v>184</c:v>
                </c:pt>
                <c:pt idx="2">
                  <c:v>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E0F-424B-90D9-6258A07990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axId val="323573544"/>
        <c:axId val="242861736"/>
      </c:barChart>
      <c:catAx>
        <c:axId val="32357354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434343"/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pPr>
            <a:endParaRPr lang="ru-RU"/>
          </a:p>
        </c:txPr>
        <c:crossAx val="242861736"/>
        <c:crosses val="autoZero"/>
        <c:auto val="1"/>
        <c:lblAlgn val="ctr"/>
        <c:lblOffset val="100"/>
        <c:noMultiLvlLbl val="0"/>
      </c:catAx>
      <c:valAx>
        <c:axId val="242861736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323573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000">
          <a:solidFill>
            <a:srgbClr val="434343"/>
          </a:solidFill>
          <a:latin typeface="ALS Sector Regular" pitchFamily="2" charset="0"/>
          <a:cs typeface="ALS Sector Regular" pitchFamily="2" charset="0"/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400" dirty="0">
                <a:latin typeface="ALS Sector Regular" pitchFamily="2" charset="0"/>
                <a:cs typeface="ALS Sector Regular" pitchFamily="2" charset="0"/>
              </a:rPr>
              <a:t>Название</a:t>
            </a:r>
          </a:p>
        </c:rich>
      </c:tx>
      <c:layout>
        <c:manualLayout>
          <c:xMode val="edge"/>
          <c:yMode val="edge"/>
          <c:x val="0.35599483824438838"/>
          <c:y val="0.124292216396842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23713065944881886"/>
          <c:y val="0.16342967744650111"/>
          <c:w val="0.54136368110236222"/>
          <c:h val="0.81204547169995867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spPr>
            <a:ln>
              <a:solidFill>
                <a:schemeClr val="lt1"/>
              </a:solidFill>
            </a:ln>
          </c:spPr>
          <c:dPt>
            <c:idx val="0"/>
            <c:bubble3D val="0"/>
            <c:spPr>
              <a:solidFill>
                <a:srgbClr val="176DEA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0F4-3E44-A22B-6D2E203871EE}"/>
              </c:ext>
            </c:extLst>
          </c:dPt>
          <c:dPt>
            <c:idx val="1"/>
            <c:bubble3D val="0"/>
            <c:spPr>
              <a:solidFill>
                <a:srgbClr val="3B93ED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C0F4-3E44-A22B-6D2E203871EE}"/>
              </c:ext>
            </c:extLst>
          </c:dPt>
          <c:dPt>
            <c:idx val="2"/>
            <c:bubble3D val="0"/>
            <c:spPr>
              <a:solidFill>
                <a:srgbClr val="6CABEE">
                  <a:alpha val="5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0F4-3E44-A22B-6D2E203871EE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C0F4-3E44-A22B-6D2E203871EE}"/>
              </c:ext>
            </c:extLst>
          </c:dPt>
          <c:dPt>
            <c:idx val="4"/>
            <c:bubble3D val="0"/>
            <c:spPr>
              <a:solidFill>
                <a:srgbClr val="EAEAEA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C0F4-3E44-A22B-6D2E203871EE}"/>
              </c:ext>
            </c:extLst>
          </c:dPt>
          <c:dPt>
            <c:idx val="5"/>
            <c:bubble3D val="0"/>
            <c:spPr>
              <a:solidFill>
                <a:srgbClr val="A1A1A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6-C0F4-3E44-A22B-6D2E203871EE}"/>
              </c:ext>
            </c:extLst>
          </c:dPt>
          <c:cat>
            <c:strRef>
              <c:f>Лист1!$A$2:$A$7</c:f>
              <c:strCache>
                <c:ptCount val="6"/>
                <c:pt idx="0">
                  <c:v>Кв. 1</c:v>
                </c:pt>
                <c:pt idx="1">
                  <c:v>Кв. 2</c:v>
                </c:pt>
                <c:pt idx="2">
                  <c:v>Кв. 3</c:v>
                </c:pt>
                <c:pt idx="3">
                  <c:v>Кв. 4</c:v>
                </c:pt>
                <c:pt idx="4">
                  <c:v>Кв. 1</c:v>
                </c:pt>
                <c:pt idx="5">
                  <c:v>Кв. 2</c:v>
                </c:pt>
              </c:strCache>
            </c:str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1</c:v>
                </c:pt>
                <c:pt idx="5">
                  <c:v>0.8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0F4-3E44-A22B-6D2E203871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72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3196406762193729"/>
          <c:w val="0.99881633911622913"/>
          <c:h val="6.80359323780627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ea typeface="+mn-ea"/>
              <a:cs typeface="ALS Sector Regular" pitchFamily="2" charset="0"/>
            </a:defRPr>
          </a:pPr>
          <a:endParaRPr lang="ru-RU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spPr>
            <a:solidFill>
              <a:srgbClr val="D9D9D9"/>
            </a:solidFill>
          </c:spPr>
          <c:dPt>
            <c:idx val="0"/>
            <c:bubble3D val="0"/>
            <c:spPr>
              <a:solidFill>
                <a:srgbClr val="EAEAEA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E3B-4746-B748-10DF71C24046}"/>
              </c:ext>
            </c:extLst>
          </c:dPt>
          <c:dPt>
            <c:idx val="1"/>
            <c:bubble3D val="0"/>
            <c:spPr>
              <a:solidFill>
                <a:srgbClr val="176DEA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8E3B-4746-B748-10DF71C24046}"/>
              </c:ext>
            </c:extLst>
          </c:dPt>
          <c:dPt>
            <c:idx val="2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AE3-D841-A0E3-F4411C569C6B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0AE3-D841-A0E3-F4411C569C6B}"/>
              </c:ext>
            </c:extLst>
          </c:dPt>
          <c:cat>
            <c:strRef>
              <c:f>Лист1!$A$2:$A$5</c:f>
              <c:strCache>
                <c:ptCount val="2"/>
                <c:pt idx="0">
                  <c:v>Кв. 1</c:v>
                </c:pt>
                <c:pt idx="1">
                  <c:v>Кв. 2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5.2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E3B-4746-B748-10DF71C240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33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25400"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rgbClr val="176DEA"/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</a:effectLst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5B3-D649-83F8-A02CCD7C1039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rgbClr val="D4E5FE"/>
            </a:solidFill>
            <a:ln>
              <a:noFill/>
            </a:ln>
            <a:effectLst>
              <a:softEdge rad="0"/>
            </a:effectLst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5B3-D649-83F8-A02CCD7C1039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rgbClr val="EAEAEA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5B3-D649-83F8-A02CCD7C10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5596544"/>
        <c:axId val="365629536"/>
      </c:barChart>
      <c:catAx>
        <c:axId val="365596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pPr>
            <a:endParaRPr lang="ru-RU"/>
          </a:p>
        </c:txPr>
        <c:crossAx val="365629536"/>
        <c:crosses val="autoZero"/>
        <c:auto val="1"/>
        <c:lblAlgn val="ctr"/>
        <c:lblOffset val="100"/>
        <c:noMultiLvlLbl val="0"/>
      </c:catAx>
      <c:valAx>
        <c:axId val="365629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65596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cap="rnd"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ea typeface="+mn-ea"/>
              <a:cs typeface="ALS Sector Regular" pitchFamily="2" charset="0"/>
            </a:defRPr>
          </a:pPr>
          <a:endParaRPr lang="ru-RU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ln w="9525">
              <a:solidFill>
                <a:srgbClr val="F8F8F8"/>
              </a:solidFill>
            </a:ln>
          </c:spPr>
          <c:dPt>
            <c:idx val="0"/>
            <c:bubble3D val="0"/>
            <c:spPr>
              <a:solidFill>
                <a:srgbClr val="EAEAEA"/>
              </a:solidFill>
              <a:ln w="9525">
                <a:solidFill>
                  <a:srgbClr val="F8F8F8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6E6-E745-824A-37CD3738EDB5}"/>
              </c:ext>
            </c:extLst>
          </c:dPt>
          <c:dPt>
            <c:idx val="1"/>
            <c:bubble3D val="0"/>
            <c:spPr>
              <a:solidFill>
                <a:srgbClr val="FB6875"/>
              </a:solidFill>
              <a:ln w="9525">
                <a:solidFill>
                  <a:srgbClr val="F8F8F8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6E6-E745-824A-37CD3738EDB5}"/>
              </c:ext>
            </c:extLst>
          </c:dPt>
          <c:val>
            <c:numRef>
              <c:f>Лист1!$F$169:$F$170</c:f>
              <c:numCache>
                <c:formatCode>0%</c:formatCode>
                <c:ptCount val="2"/>
                <c:pt idx="0">
                  <c:v>0.53127833182230289</c:v>
                </c:pt>
                <c:pt idx="1">
                  <c:v>0.46872166817769717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6E6-E745-824A-37CD3738ED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8"/>
        <c:holeSize val="55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rgbClr val="CDE1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первого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</c:v>
                </c:pt>
                <c:pt idx="1">
                  <c:v>243</c:v>
                </c:pt>
                <c:pt idx="2">
                  <c:v>34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B9E-FD4F-95C5-150CC00B7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rgbClr val="4169E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первого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1250</c:v>
                </c:pt>
                <c:pt idx="1">
                  <c:v>184</c:v>
                </c:pt>
                <c:pt idx="2">
                  <c:v>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B9E-FD4F-95C5-150CC00B7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axId val="366084144"/>
        <c:axId val="366087280"/>
      </c:barChart>
      <c:catAx>
        <c:axId val="36608414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434343"/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pPr>
            <a:endParaRPr lang="ru-RU"/>
          </a:p>
        </c:txPr>
        <c:crossAx val="366087280"/>
        <c:crosses val="autoZero"/>
        <c:auto val="1"/>
        <c:lblAlgn val="ctr"/>
        <c:lblOffset val="100"/>
        <c:noMultiLvlLbl val="0"/>
      </c:catAx>
      <c:valAx>
        <c:axId val="366087280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366084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000">
          <a:solidFill>
            <a:srgbClr val="434343"/>
          </a:solidFill>
          <a:latin typeface="ALS Sector Regular" pitchFamily="2" charset="0"/>
          <a:cs typeface="ALS Sector Regular" pitchFamily="2" charset="0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Добрый</a:t>
            </a:r>
            <a:r>
              <a:rPr lang="ru-RU" baseline="0" dirty="0" smtClean="0"/>
              <a:t> день, уважаемая комиссия. Тема моей выпускной работы – разработка метода интеграции больших языковых моделей средствами </a:t>
            </a:r>
            <a:r>
              <a:rPr lang="en-US" baseline="0" dirty="0" smtClean="0"/>
              <a:t>REST API </a:t>
            </a:r>
            <a:r>
              <a:rPr lang="ru-RU" baseline="0" dirty="0" smtClean="0"/>
              <a:t>для управления виртуальными агентами в </a:t>
            </a:r>
            <a:r>
              <a:rPr lang="en-US" baseline="0" dirty="0" smtClean="0"/>
              <a:t>Unreal Engine 5</a:t>
            </a:r>
            <a:r>
              <a:rPr lang="ru-RU" baseline="0" dirty="0" smtClean="0"/>
              <a:t>. (версия движка 5.2.1)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107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течение жизнедеятельности агента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его параметры медленно убывают каждый тик внутреннего таймера. Если множество параметров не в норме, здоровья агента будет падать. </a:t>
            </a:r>
            <a:b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Зебра может восстановить свои значения следующим образом: находясь в воде она может пить, отдыхать на любом блоке, кроме воды; и есть, находясь в регионе равнин. </a:t>
            </a:r>
            <a:b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Крокодил может отдыхать только в своём гнезде, питаться он может только при успешной охоте на зебру. Любой агент может отправиться в случайное место на карте или в определённую зону. Только крокодил может начать следовать за ближайшей зеброй. Зебры быстрее крокодилов, на них не действуют ограничения максимальной скорости у регионов. Однако крокодил, добыв дерево в лесу, может улучшить гнездо и  навсегда повысить свою максимальную скорость.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5900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Игровое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поле состоит из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Instanced Static Mesh Component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кубов, символизирующих определённую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природную зону или биом. Каждый блок – наследник класса от базового куба. К некоторым блокам дополнительно генерируется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 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дополнительного объекта (растение или камень).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Каждый регион имеет свою температуру и максимальную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скорость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передвижения по ней. Генерируется поле на основе двумерного массива строк, где за определённым символов закреплён тип блока 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если встречается неизвестный символ,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куб не появится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Такой подход позволяет создавать различные карты разнообразных форм. </a:t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Инстансинг геометрии (дублирование геометрии) – подход, позволяющий отрисовывать множество копий одного и того же 3d-объекта за один проход.</a:t>
            </a: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Основная цель </a:t>
            </a:r>
            <a:r>
              <a:rPr lang="ru-RU" sz="12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инстансинга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понижение количества вызовов </a:t>
            </a:r>
            <a:r>
              <a:rPr lang="ru-RU" sz="12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отрисовки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Каждая копия объекта называется </a:t>
            </a:r>
            <a:r>
              <a:rPr lang="ru-RU" sz="1200" i="1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инстансом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34980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0008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7451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378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2337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6606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45827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2009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Итогом выпускной квалификационной работы стал проект, симулирующий деятельность виртуальных агентов в разнообразном мире под контролем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LLM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модели. Выполненные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задачи – проектирование трёхмерной сцены из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Instanced Static Mesh Component)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кубов и других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-ей.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Созданы различные виртуальные агенты с анимациями. Проведены тесты на разных ПК. Проанализированы локальные, онлайн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LLM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качество ответов от изменения их параметров. Выяснено, что техника «промпт-инжиниринга» очень важна, как и система подсказок. </a:t>
            </a:r>
            <a:b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заключение хотелось бы сказать, что разработанный 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ринцип взаимодействия 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LLM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 API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использовать и в других работах.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можно сказать, что разработанный инструмент годится для тестирования новых LLM на предмет их развития и возможности генерации разумных решений.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131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Требуется</a:t>
            </a:r>
            <a:r>
              <a:rPr lang="ru-RU" baseline="0" dirty="0" smtClean="0"/>
              <a:t> разработать симуляцию с виртуальными агентами, которые имеют различные внутренние параметры. За управление агентов отвечает большая языковая модель, общение с которой происходит через стороннее приложение по </a:t>
            </a:r>
            <a:r>
              <a:rPr lang="en-US" baseline="0" dirty="0" smtClean="0"/>
              <a:t>REST API (</a:t>
            </a:r>
            <a:r>
              <a:rPr lang="en-US" baseline="0" dirty="0" err="1" smtClean="0"/>
              <a:t>Ollama</a:t>
            </a:r>
            <a:r>
              <a:rPr lang="en-US" baseline="0" dirty="0" smtClean="0"/>
              <a:t>).</a:t>
            </a:r>
            <a:r>
              <a:rPr lang="ru-RU" baseline="0" dirty="0" smtClean="0"/>
              <a:t> Также необходимо в пошаговом режиме синхронизировать действия агентов между собой и ответами от </a:t>
            </a:r>
            <a:r>
              <a:rPr lang="en-US" baseline="0" dirty="0" smtClean="0"/>
              <a:t>LLM</a:t>
            </a:r>
            <a:r>
              <a:rPr lang="ru-RU" baseline="0" dirty="0" smtClean="0"/>
              <a:t>.</a:t>
            </a:r>
            <a:endParaRPr lang="ru-RU" dirty="0" smtClean="0"/>
          </a:p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250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Актуальность работы.</a:t>
            </a:r>
            <a:r>
              <a:rPr lang="ru-RU" baseline="0" dirty="0" smtClean="0"/>
              <a:t> </a:t>
            </a:r>
            <a:r>
              <a:rPr lang="ru-RU" dirty="0" smtClean="0"/>
              <a:t>Большие языковые модели появились</a:t>
            </a:r>
            <a:r>
              <a:rPr lang="ru-RU" baseline="0" dirty="0" smtClean="0"/>
              <a:t> в 2018 году, и с тех пор всё лучше справляются с широким спектром задач без предварительного обучения. В </a:t>
            </a:r>
            <a:r>
              <a:rPr lang="en-US" baseline="0" dirty="0" smtClean="0"/>
              <a:t>Epic Game </a:t>
            </a:r>
            <a:r>
              <a:rPr lang="en-US" baseline="0" dirty="0" err="1" smtClean="0"/>
              <a:t>MarketPlace</a:t>
            </a:r>
            <a:r>
              <a:rPr lang="en-US" baseline="0" dirty="0" smtClean="0"/>
              <a:t> –</a:t>
            </a:r>
            <a:r>
              <a:rPr lang="ru-RU" baseline="0" dirty="0" smtClean="0"/>
              <a:t> основном рынке приложений на </a:t>
            </a:r>
            <a:r>
              <a:rPr lang="en-US" baseline="0" dirty="0" smtClean="0"/>
              <a:t>Unreal Engine –</a:t>
            </a:r>
            <a:r>
              <a:rPr lang="ru-RU" baseline="0" dirty="0" smtClean="0"/>
              <a:t> в настоящий момент представлено небольшое количество решений для интеграции </a:t>
            </a:r>
            <a:r>
              <a:rPr lang="en-US" baseline="0" dirty="0" smtClean="0"/>
              <a:t>LLM </a:t>
            </a:r>
            <a:r>
              <a:rPr lang="ru-RU" baseline="0" dirty="0" smtClean="0"/>
              <a:t>в движок. Также большинство проектов на </a:t>
            </a:r>
            <a:r>
              <a:rPr lang="en-US" baseline="0" dirty="0" smtClean="0"/>
              <a:t>LLM</a:t>
            </a:r>
            <a:r>
              <a:rPr lang="ru-RU" baseline="0" dirty="0" smtClean="0"/>
              <a:t> используют их в основном для творческих задач. </a:t>
            </a:r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247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Первое важное</a:t>
            </a:r>
            <a:r>
              <a:rPr lang="ru-RU" baseline="0" dirty="0" smtClean="0"/>
              <a:t> определение – компьютерный или виртуальный агент. </a:t>
            </a:r>
            <a:r>
              <a:rPr lang="ru-RU" sz="1200" dirty="0" smtClean="0">
                <a:solidFill>
                  <a:schemeClr val="bg1"/>
                </a:solidFill>
              </a:rPr>
              <a:t>Виртуальный</a:t>
            </a:r>
            <a:r>
              <a:rPr lang="ru-RU" sz="1200" baseline="0" dirty="0" smtClean="0">
                <a:solidFill>
                  <a:schemeClr val="bg1"/>
                </a:solidFill>
              </a:rPr>
              <a:t> </a:t>
            </a:r>
            <a:r>
              <a:rPr lang="ru-RU" sz="1200" dirty="0" smtClean="0">
                <a:solidFill>
                  <a:schemeClr val="bg1"/>
                </a:solidFill>
              </a:rPr>
              <a:t>агент - это автономная сущность, которая действует в окружающей среде и наблюдает за ней. Агенты смотрят на внешние параметры,</a:t>
            </a:r>
            <a:r>
              <a:rPr lang="ru-RU" sz="1200" baseline="0" dirty="0" smtClean="0">
                <a:solidFill>
                  <a:schemeClr val="bg1"/>
                </a:solidFill>
              </a:rPr>
              <a:t> на внутренние, проводят анализ и принимают своё решение.</a:t>
            </a:r>
            <a:endParaRPr lang="ru-RU" sz="1200" spc="0" dirty="0" smtClean="0">
              <a:solidFill>
                <a:schemeClr val="bg1"/>
              </a:solidFill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642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Второе </a:t>
            </a:r>
            <a:r>
              <a:rPr lang="ru-RU" dirty="0" smtClean="0"/>
              <a:t>важное</a:t>
            </a:r>
            <a:r>
              <a:rPr lang="ru-RU" baseline="0" dirty="0" smtClean="0"/>
              <a:t> определение – </a:t>
            </a:r>
            <a:r>
              <a:rPr lang="ru-RU" baseline="0" dirty="0" smtClean="0"/>
              <a:t>большая языковая модель или </a:t>
            </a:r>
            <a:r>
              <a:rPr lang="en-US" baseline="0" dirty="0" smtClean="0"/>
              <a:t>LLM</a:t>
            </a:r>
            <a:r>
              <a:rPr lang="ru-RU" baseline="0" dirty="0" smtClean="0"/>
              <a:t>. </a:t>
            </a:r>
            <a:r>
              <a:rPr lang="ru-RU" sz="1200" dirty="0" smtClean="0">
                <a:solidFill>
                  <a:schemeClr val="bg1"/>
                </a:solidFill>
              </a:rPr>
              <a:t>Это нейросеть с огромным</a:t>
            </a:r>
            <a:r>
              <a:rPr lang="ru-RU" sz="1200" baseline="0" dirty="0" smtClean="0">
                <a:solidFill>
                  <a:schemeClr val="bg1"/>
                </a:solidFill>
              </a:rPr>
              <a:t> числом параметров (весовые коэффициенты), которую обучили на большом количестве данных. Модели работают с естественным языком.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Несмотря на огромное возможности, внутренняя работа LLM остается загадкой. Они оперируют миллиардами параметров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их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взаимодействие между собой не до конца понятно.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7986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Принцип работы </a:t>
            </a:r>
            <a:r>
              <a:rPr lang="en-US" dirty="0" smtClean="0"/>
              <a:t>LLM. </a:t>
            </a:r>
            <a:r>
              <a:rPr lang="ru-RU" dirty="0" smtClean="0"/>
              <a:t>Для начала введём</a:t>
            </a:r>
            <a:r>
              <a:rPr lang="ru-RU" baseline="0" dirty="0" smtClean="0"/>
              <a:t> понятие токен. Токен – минимальная единица текста, например, слово, словосочетание, знак препинания. Принцип генерации текста состоит в следующем: модель получает на вход текст или «промпт», разбивает его на токены; затем она предсказывает один токен и полученный текст снова загружается на вход модели. Так происходит до тех пор, пока не будет сгенерирован ответ.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548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452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Игровое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поле состоит из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Instanced Static Mesh Component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кубов, символизирующих определённую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природную зону или биом. Каждый блок – наследник класса от базового куба. К некоторым блокам дополнительно генерируется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 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дополнительного объекта (растение или камень).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Каждый регион имеет свою температуру и максимальную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скорость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передвижения по ней. Генерируется поле на основе двумерного массива строк, где за определённым символов закреплён тип блока 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если встречается неизвестный символ,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куб не появится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Такой подход позволяет создавать различные карты разнообразных форм. </a:t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Инстансинг геометрии (дублирование геометрии) – подход, позволяющий отрисовывать множество копий одного и того же 3d-объекта за один проход.</a:t>
            </a: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Основная цель </a:t>
            </a:r>
            <a:r>
              <a:rPr lang="ru-RU" sz="12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инстансинга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понижение количества вызовов </a:t>
            </a:r>
            <a:r>
              <a:rPr lang="ru-RU" sz="12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отрисовки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Каждая копия объекта называется </a:t>
            </a:r>
            <a:r>
              <a:rPr lang="ru-RU" sz="1200" i="1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инстансом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4818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моем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проекта представлены два игрока антагониста: крокодил и зебра. Каждый из них имеет следующие параметры: очки здоровья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health point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сытости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satiety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энергии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energy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температуру и максимальную скорость передвижения. Зебра дополнительно имеет характеристику жажды, а крокодил может таскать с собой единицу древесины из леса. Над моделями агентов расположен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3DWidget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 информацией в виде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progress bar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 слайдеров.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Также они имеют прямоугольник под ногами, который при контакте с блоком определяет местоположение агента. Дополнительно, персонажи имеют сферы разных радиусов для расчёта коллизии между собой.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0678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3" y="2420471"/>
            <a:ext cx="8518642" cy="2259104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метода интеграции больших языковых моделей (</a:t>
            </a:r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LLM)</a:t>
            </a:r>
            <a:r>
              <a:rPr lang="ru-RU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средствами </a:t>
            </a:r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 API </a:t>
            </a:r>
            <a:r>
              <a:rPr lang="ru-RU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управления виртуальными агентами в </a:t>
            </a:r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Unreal Engine 5</a:t>
            </a:r>
            <a:endParaRPr lang="ru-RU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671ED838-C5F8-5BF8-527C-4FB20A960F4F}"/>
              </a:ext>
            </a:extLst>
          </p:cNvPr>
          <p:cNvSpPr/>
          <p:nvPr/>
        </p:nvSpPr>
        <p:spPr>
          <a:xfrm>
            <a:off x="463436" y="6079140"/>
            <a:ext cx="5316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176DEA"/>
              </a:buClr>
            </a:pPr>
            <a:r>
              <a:rPr lang="ru-RU" sz="2000" dirty="0" smtClean="0">
                <a:solidFill>
                  <a:schemeClr val="bg1">
                    <a:alpha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20.06.2024</a:t>
            </a:r>
            <a:endParaRPr lang="ru-RU" sz="2000" dirty="0">
              <a:solidFill>
                <a:schemeClr val="bg1">
                  <a:alpha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Московский государственный технический университет им. Н.Э. Баумана</a:t>
            </a:r>
          </a:p>
        </p:txBody>
      </p:sp>
      <p:sp>
        <p:nvSpPr>
          <p:cNvPr id="5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463433" y="4915977"/>
            <a:ext cx="4575292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Докладчик: Больных А. С., РК6-84Б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148;p4">
            <a:extLst>
              <a:ext uri="{FF2B5EF4-FFF2-40B4-BE49-F238E27FC236}">
                <a16:creationId xmlns:a16="http://schemas.microsoft.com/office/drawing/2014/main" xmlns="" id="{1ACA377B-88E6-A0DA-ED2F-E0BCDFBD3239}"/>
              </a:ext>
            </a:extLst>
          </p:cNvPr>
          <p:cNvSpPr/>
          <p:nvPr/>
        </p:nvSpPr>
        <p:spPr>
          <a:xfrm>
            <a:off x="463433" y="5479964"/>
            <a:ext cx="4575292" cy="362774"/>
          </a:xfrm>
          <a:prstGeom prst="roundRect">
            <a:avLst>
              <a:gd name="adj" fmla="val 23817"/>
            </a:avLst>
          </a:prstGeom>
          <a:solidFill>
            <a:srgbClr val="D4E5FE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Руководитель: Витюков Ф. А., старший преподаватель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234315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43701" y="669812"/>
            <a:ext cx="2255748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компьютерных агентов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-372490" y="2099325"/>
            <a:ext cx="30881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Правила симуляции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2" y="378507"/>
            <a:ext cx="3423885" cy="2706268"/>
          </a:xfrm>
          <a:prstGeom prst="rect">
            <a:avLst/>
          </a:prstGeom>
        </p:spPr>
      </p:pic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3050986" y="3223141"/>
            <a:ext cx="3104135" cy="390525"/>
            <a:chOff x="763212" y="663388"/>
            <a:chExt cx="2410293" cy="1167720"/>
          </a:xfrm>
        </p:grpSpPr>
        <p:sp>
          <p:nvSpPr>
            <p:cNvPr id="22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Крокодил отдыхает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1112" y="3793405"/>
            <a:ext cx="3325660" cy="1626610"/>
          </a:xfrm>
          <a:prstGeom prst="rect">
            <a:avLst/>
          </a:prstGeom>
        </p:spPr>
      </p:pic>
      <p:grpSp>
        <p:nvGrpSpPr>
          <p:cNvPr id="24" name="Группа 23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2655197" y="5599754"/>
            <a:ext cx="3797489" cy="656927"/>
            <a:chOff x="763212" y="663388"/>
            <a:chExt cx="2410293" cy="1964296"/>
          </a:xfrm>
        </p:grpSpPr>
        <p:sp>
          <p:nvSpPr>
            <p:cNvPr id="25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9326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Крокодил</a:t>
              </a:r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успешно поохотился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1778" y="378507"/>
            <a:ext cx="3886095" cy="2706268"/>
          </a:xfrm>
          <a:prstGeom prst="rect">
            <a:avLst/>
          </a:prstGeom>
        </p:spPr>
      </p:pic>
      <p:grpSp>
        <p:nvGrpSpPr>
          <p:cNvPr id="27" name="Группа 26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7967903" y="3238499"/>
            <a:ext cx="3340568" cy="656927"/>
            <a:chOff x="763212" y="663388"/>
            <a:chExt cx="2410293" cy="1964296"/>
          </a:xfrm>
        </p:grpSpPr>
        <p:sp>
          <p:nvSpPr>
            <p:cNvPr id="28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9326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Крокодил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добывает дерево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626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344389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-64998" y="669812"/>
            <a:ext cx="3417798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Взаимодействие с </a:t>
            </a:r>
            <a:r>
              <a:rPr lang="en-US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57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393153D-F319-70C3-EC49-722E0764447E}"/>
              </a:ext>
            </a:extLst>
          </p:cNvPr>
          <p:cNvGrpSpPr/>
          <p:nvPr/>
        </p:nvGrpSpPr>
        <p:grpSpPr>
          <a:xfrm>
            <a:off x="5266944" y="133350"/>
            <a:ext cx="6782401" cy="6591300"/>
            <a:chOff x="5290537" y="152400"/>
            <a:chExt cx="6782401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DCF96FA-98E6-E2E9-FEA8-646100BD33D2}"/>
                </a:ext>
              </a:extLst>
            </p:cNvPr>
            <p:cNvSpPr/>
            <p:nvPr/>
          </p:nvSpPr>
          <p:spPr>
            <a:xfrm>
              <a:off x="5290537" y="152400"/>
              <a:ext cx="6782401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xmlns="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8898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65" y="1532965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  <a:endParaRPr lang="ru-RU" sz="4000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678565" y="37365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Текстовое 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4264705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50;p2">
            <a:extLst>
              <a:ext uri="{FF2B5EF4-FFF2-40B4-BE49-F238E27FC236}">
                <a16:creationId xmlns:a16="http://schemas.microsoft.com/office/drawing/2014/main" xmlns="" id="{CF95A2E3-2822-67C0-CFF8-B3D3E8A88E85}"/>
              </a:ext>
            </a:extLst>
          </p:cNvPr>
          <p:cNvPicPr preferRelativeResize="0"/>
          <p:nvPr/>
        </p:nvPicPr>
        <p:blipFill>
          <a:blip r:embed="rId3"/>
          <a:srcRect l="11809" r="11809"/>
          <a:stretch/>
        </p:blipFill>
        <p:spPr>
          <a:xfrm>
            <a:off x="5388221" y="-118628"/>
            <a:ext cx="7186908" cy="7056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8" name="Google Shape;51;p2">
            <a:extLst>
              <a:ext uri="{FF2B5EF4-FFF2-40B4-BE49-F238E27FC236}">
                <a16:creationId xmlns:a16="http://schemas.microsoft.com/office/drawing/2014/main" xmlns="" id="{FC0B2AD7-E587-5079-C45B-C9F9C8C9D170}"/>
              </a:ext>
            </a:extLst>
          </p:cNvPr>
          <p:cNvSpPr/>
          <p:nvPr/>
        </p:nvSpPr>
        <p:spPr>
          <a:xfrm>
            <a:off x="5138016" y="-164519"/>
            <a:ext cx="7437113" cy="7148724"/>
          </a:xfrm>
          <a:prstGeom prst="rect">
            <a:avLst/>
          </a:prstGeom>
          <a:solidFill>
            <a:srgbClr val="171717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LS Sector Regular" pitchFamily="2" charset="0"/>
              <a:cs typeface="ALS Sector Regular" pitchFamily="2" charset="0"/>
              <a:sym typeface="Arial"/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085463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762" y="1532965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Пример слайда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432761" y="3169682"/>
            <a:ext cx="4634657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При использовании фотографий на слайдах данного типа рекомендуется добавлять поверх изображения полупрозрачную подложку чёрного цвета, которую можно скопировать с этого слайда.</a:t>
            </a:r>
          </a:p>
        </p:txBody>
      </p:sp>
    </p:spTree>
    <p:extLst>
      <p:ext uri="{BB962C8B-B14F-4D97-AF65-F5344CB8AC3E}">
        <p14:creationId xmlns:p14="http://schemas.microsoft.com/office/powerpoint/2010/main" val="268473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393153D-F319-70C3-EC49-722E0764447E}"/>
              </a:ext>
            </a:extLst>
          </p:cNvPr>
          <p:cNvGrpSpPr/>
          <p:nvPr/>
        </p:nvGrpSpPr>
        <p:grpSpPr>
          <a:xfrm>
            <a:off x="5266944" y="133350"/>
            <a:ext cx="6782401" cy="6591300"/>
            <a:chOff x="5290537" y="152400"/>
            <a:chExt cx="6782401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DCF96FA-98E6-E2E9-FEA8-646100BD33D2}"/>
                </a:ext>
              </a:extLst>
            </p:cNvPr>
            <p:cNvSpPr/>
            <p:nvPr/>
          </p:nvSpPr>
          <p:spPr>
            <a:xfrm>
              <a:off x="5290537" y="152400"/>
              <a:ext cx="6782401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xmlns="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8898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459" y="1032693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762431" y="2979762"/>
            <a:ext cx="3304363" cy="530915"/>
            <a:chOff x="762431" y="2979762"/>
            <a:chExt cx="3304363" cy="530915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1250394" y="297976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Первый описательный пункт списка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4DA0ECCB-EDEE-4A7A-97D1-12C6DBF9C81B}"/>
              </a:ext>
            </a:extLst>
          </p:cNvPr>
          <p:cNvGrpSpPr/>
          <p:nvPr/>
        </p:nvGrpSpPr>
        <p:grpSpPr>
          <a:xfrm>
            <a:off x="762431" y="4287097"/>
            <a:ext cx="3304363" cy="284693"/>
            <a:chOff x="762431" y="4287097"/>
            <a:chExt cx="3304363" cy="284693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xmlns="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xmlns="" id="{60E977CA-9238-0EE4-5E5E-DD69ED3C88B2}"/>
                </a:ext>
              </a:extLst>
            </p:cNvPr>
            <p:cNvSpPr txBox="1"/>
            <p:nvPr/>
          </p:nvSpPr>
          <p:spPr>
            <a:xfrm>
              <a:off x="1250394" y="4287097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Третий пункт списка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CD369C7D-C9A9-5F24-6258-E3ACD9DC95E4}"/>
              </a:ext>
            </a:extLst>
          </p:cNvPr>
          <p:cNvGrpSpPr/>
          <p:nvPr/>
        </p:nvGrpSpPr>
        <p:grpSpPr>
          <a:xfrm>
            <a:off x="755091" y="4879209"/>
            <a:ext cx="3304363" cy="284693"/>
            <a:chOff x="755091" y="4879209"/>
            <a:chExt cx="3304363" cy="284693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xmlns="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xmlns="" id="{4772CD6F-99B4-268C-5DCF-BFA1F1072659}"/>
                </a:ext>
              </a:extLst>
            </p:cNvPr>
            <p:cNvSpPr txBox="1"/>
            <p:nvPr/>
          </p:nvSpPr>
          <p:spPr>
            <a:xfrm>
              <a:off x="1243054" y="4879209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Четвёртый пункт списка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729C802A-E237-C4C5-39A8-1D92B2509732}"/>
              </a:ext>
            </a:extLst>
          </p:cNvPr>
          <p:cNvGrpSpPr/>
          <p:nvPr/>
        </p:nvGrpSpPr>
        <p:grpSpPr>
          <a:xfrm>
            <a:off x="755091" y="3694985"/>
            <a:ext cx="3304363" cy="284693"/>
            <a:chOff x="755091" y="3694985"/>
            <a:chExt cx="3304363" cy="284693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xmlns="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xmlns="" id="{E74035EC-4385-4B06-B945-D912BB10D445}"/>
                </a:ext>
              </a:extLst>
            </p:cNvPr>
            <p:cNvSpPr txBox="1"/>
            <p:nvPr/>
          </p:nvSpPr>
          <p:spPr>
            <a:xfrm>
              <a:off x="1243054" y="3694985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Второй пункт списка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5870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393153D-F319-70C3-EC49-722E0764447E}"/>
              </a:ext>
            </a:extLst>
          </p:cNvPr>
          <p:cNvGrpSpPr/>
          <p:nvPr/>
        </p:nvGrpSpPr>
        <p:grpSpPr>
          <a:xfrm>
            <a:off x="4424020" y="133350"/>
            <a:ext cx="7458762" cy="6591300"/>
            <a:chOff x="5474881" y="152400"/>
            <a:chExt cx="7458762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DCF96FA-98E6-E2E9-FEA8-646100BD33D2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xmlns="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20" y="1507565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20" y="2859588"/>
            <a:ext cx="3077062" cy="1639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</p:spTree>
    <p:extLst>
      <p:ext uri="{BB962C8B-B14F-4D97-AF65-F5344CB8AC3E}">
        <p14:creationId xmlns:p14="http://schemas.microsoft.com/office/powerpoint/2010/main" val="537275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19" y="37111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1600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Google Shape;69;p3">
            <a:extLst>
              <a:ext uri="{FF2B5EF4-FFF2-40B4-BE49-F238E27FC236}">
                <a16:creationId xmlns:a16="http://schemas.microsoft.com/office/drawing/2014/main" xmlns="" id="{63907092-0D52-91F8-6E90-4844C420E0BE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ЗАГОЛОВОК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СЛАЙДА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90ECA54-EE5B-56ED-6EBB-E88171C8D246}"/>
              </a:ext>
            </a:extLst>
          </p:cNvPr>
          <p:cNvSpPr txBox="1"/>
          <p:nvPr/>
        </p:nvSpPr>
        <p:spPr>
          <a:xfrm>
            <a:off x="375137" y="1741224"/>
            <a:ext cx="1927192" cy="11095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grpSp>
        <p:nvGrpSpPr>
          <p:cNvPr id="10" name="Group 14">
            <a:extLst>
              <a:ext uri="{FF2B5EF4-FFF2-40B4-BE49-F238E27FC236}">
                <a16:creationId xmlns:a16="http://schemas.microsoft.com/office/drawing/2014/main" xmlns="" id="{72FCE93A-2F3E-F4B4-B94C-C2DF5071242D}"/>
              </a:ext>
            </a:extLst>
          </p:cNvPr>
          <p:cNvGrpSpPr/>
          <p:nvPr/>
        </p:nvGrpSpPr>
        <p:grpSpPr>
          <a:xfrm>
            <a:off x="4424020" y="133350"/>
            <a:ext cx="7458762" cy="6591300"/>
            <a:chOff x="5474881" y="152400"/>
            <a:chExt cx="7458762" cy="6591300"/>
          </a:xfrm>
        </p:grpSpPr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xmlns="" id="{9C56B453-2F8A-F73E-CDDF-D7835C8902B6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6" name="Подзаголовок 2">
              <a:extLst>
                <a:ext uri="{FF2B5EF4-FFF2-40B4-BE49-F238E27FC236}">
                  <a16:creationId xmlns:a16="http://schemas.microsoft.com/office/drawing/2014/main" xmlns="" id="{E71D60C5-2CF6-4C45-EDAD-73BAE7AD2C0D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2105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5D3F1592-B999-090E-CC12-830D8C046F89}"/>
              </a:ext>
            </a:extLst>
          </p:cNvPr>
          <p:cNvSpPr/>
          <p:nvPr/>
        </p:nvSpPr>
        <p:spPr>
          <a:xfrm>
            <a:off x="0" y="1"/>
            <a:ext cx="3754409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187659" y="1179022"/>
            <a:ext cx="3246781" cy="189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43BA1D32-878C-35F8-CED4-627AB61BEFA6}"/>
              </a:ext>
            </a:extLst>
          </p:cNvPr>
          <p:cNvSpPr txBox="1"/>
          <p:nvPr/>
        </p:nvSpPr>
        <p:spPr>
          <a:xfrm>
            <a:off x="200857" y="412540"/>
            <a:ext cx="3408046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cxnSp>
        <p:nvCxnSpPr>
          <p:cNvPr id="12" name="Google Shape;422;g14739c8fea3_0_168">
            <a:extLst>
              <a:ext uri="{FF2B5EF4-FFF2-40B4-BE49-F238E27FC236}">
                <a16:creationId xmlns:a16="http://schemas.microsoft.com/office/drawing/2014/main" xmlns="" id="{2E80F501-054F-1D0A-390B-5008D1033619}"/>
              </a:ext>
            </a:extLst>
          </p:cNvPr>
          <p:cNvCxnSpPr>
            <a:cxnSpLocks/>
          </p:cNvCxnSpPr>
          <p:nvPr/>
        </p:nvCxnSpPr>
        <p:spPr>
          <a:xfrm flipH="1">
            <a:off x="-132522" y="2917471"/>
            <a:ext cx="3900183" cy="0"/>
          </a:xfrm>
          <a:prstGeom prst="straightConnector1">
            <a:avLst/>
          </a:prstGeom>
          <a:noFill/>
          <a:ln w="19050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422;g14739c8fea3_0_168">
            <a:extLst>
              <a:ext uri="{FF2B5EF4-FFF2-40B4-BE49-F238E27FC236}">
                <a16:creationId xmlns:a16="http://schemas.microsoft.com/office/drawing/2014/main" xmlns="" id="{515552BC-52C1-3A02-4074-651B723B6D93}"/>
              </a:ext>
            </a:extLst>
          </p:cNvPr>
          <p:cNvCxnSpPr>
            <a:cxnSpLocks/>
          </p:cNvCxnSpPr>
          <p:nvPr/>
        </p:nvCxnSpPr>
        <p:spPr>
          <a:xfrm flipH="1">
            <a:off x="-119270" y="4766151"/>
            <a:ext cx="3900183" cy="0"/>
          </a:xfrm>
          <a:prstGeom prst="straightConnector1">
            <a:avLst/>
          </a:prstGeom>
          <a:noFill/>
          <a:ln w="19050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69;p3">
            <a:extLst>
              <a:ext uri="{FF2B5EF4-FFF2-40B4-BE49-F238E27FC236}">
                <a16:creationId xmlns:a16="http://schemas.microsoft.com/office/drawing/2014/main" xmlns="" id="{888C8BD2-0685-F9B5-636F-FB9FE977F664}"/>
              </a:ext>
            </a:extLst>
          </p:cNvPr>
          <p:cNvSpPr txBox="1"/>
          <p:nvPr/>
        </p:nvSpPr>
        <p:spPr>
          <a:xfrm>
            <a:off x="200857" y="3250313"/>
            <a:ext cx="373966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176DEA"/>
                </a:solidFill>
              </a:rPr>
              <a:t>ИНФОГРАФИКА</a:t>
            </a:r>
            <a:endParaRPr sz="2400" dirty="0">
              <a:solidFill>
                <a:srgbClr val="176DEA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48164280-E574-9BB8-FB3E-5C710496EF19}"/>
              </a:ext>
            </a:extLst>
          </p:cNvPr>
          <p:cNvSpPr txBox="1"/>
          <p:nvPr/>
        </p:nvSpPr>
        <p:spPr>
          <a:xfrm>
            <a:off x="187659" y="3716682"/>
            <a:ext cx="3739662" cy="7250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описание </a:t>
            </a:r>
          </a:p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представленных </a:t>
            </a:r>
          </a:p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данных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A9000784-1949-B165-CBB8-EEC10170CA37}"/>
              </a:ext>
            </a:extLst>
          </p:cNvPr>
          <p:cNvSpPr txBox="1"/>
          <p:nvPr/>
        </p:nvSpPr>
        <p:spPr>
          <a:xfrm>
            <a:off x="200857" y="5299115"/>
            <a:ext cx="2568847" cy="102592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текстовой информации:</a:t>
            </a:r>
          </a:p>
          <a:p>
            <a:pPr marL="108000" indent="-141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Описательный пункт  </a:t>
            </a:r>
          </a:p>
          <a:p>
            <a:pPr marL="108000" indent="-141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Описательный пункт</a:t>
            </a:r>
          </a:p>
        </p:txBody>
      </p:sp>
      <p:grpSp>
        <p:nvGrpSpPr>
          <p:cNvPr id="28" name="Group 14">
            <a:extLst>
              <a:ext uri="{FF2B5EF4-FFF2-40B4-BE49-F238E27FC236}">
                <a16:creationId xmlns:a16="http://schemas.microsoft.com/office/drawing/2014/main" xmlns="" id="{6B74EF3F-571A-1CAD-3102-5BD842426950}"/>
              </a:ext>
            </a:extLst>
          </p:cNvPr>
          <p:cNvGrpSpPr/>
          <p:nvPr/>
        </p:nvGrpSpPr>
        <p:grpSpPr>
          <a:xfrm>
            <a:off x="4302997" y="133350"/>
            <a:ext cx="7458762" cy="6591300"/>
            <a:chOff x="5474881" y="152400"/>
            <a:chExt cx="7458762" cy="6591300"/>
          </a:xfrm>
        </p:grpSpPr>
        <p:sp>
          <p:nvSpPr>
            <p:cNvPr id="29" name="Rectangle 12">
              <a:extLst>
                <a:ext uri="{FF2B5EF4-FFF2-40B4-BE49-F238E27FC236}">
                  <a16:creationId xmlns:a16="http://schemas.microsoft.com/office/drawing/2014/main" xmlns="" id="{37EB84F1-8644-D397-3C7C-D19E8FC1380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30" name="Подзаголовок 2">
              <a:extLst>
                <a:ext uri="{FF2B5EF4-FFF2-40B4-BE49-F238E27FC236}">
                  <a16:creationId xmlns:a16="http://schemas.microsoft.com/office/drawing/2014/main" xmlns="" id="{9C078266-904C-C80A-5599-E31FF93ABCFF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2532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8596295" y="6"/>
            <a:ext cx="3595705" cy="6857994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8967283" y="2358094"/>
            <a:ext cx="3224717" cy="113046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ИНФОГРАФИКА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8967283" y="3135370"/>
            <a:ext cx="3224717" cy="587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описание представленных данных</a:t>
            </a:r>
          </a:p>
        </p:txBody>
      </p:sp>
      <p:grpSp>
        <p:nvGrpSpPr>
          <p:cNvPr id="96" name="Group 14">
            <a:extLst>
              <a:ext uri="{FF2B5EF4-FFF2-40B4-BE49-F238E27FC236}">
                <a16:creationId xmlns:a16="http://schemas.microsoft.com/office/drawing/2014/main" xmlns="" id="{4F50F7F1-F3C6-35BF-1E50-7F3B181D044B}"/>
              </a:ext>
            </a:extLst>
          </p:cNvPr>
          <p:cNvGrpSpPr/>
          <p:nvPr/>
        </p:nvGrpSpPr>
        <p:grpSpPr>
          <a:xfrm>
            <a:off x="524373" y="133350"/>
            <a:ext cx="7458762" cy="6591300"/>
            <a:chOff x="5474881" y="152400"/>
            <a:chExt cx="7458762" cy="6591300"/>
          </a:xfrm>
        </p:grpSpPr>
        <p:sp>
          <p:nvSpPr>
            <p:cNvPr id="97" name="Rectangle 12">
              <a:extLst>
                <a:ext uri="{FF2B5EF4-FFF2-40B4-BE49-F238E27FC236}">
                  <a16:creationId xmlns:a16="http://schemas.microsoft.com/office/drawing/2014/main" xmlns="" id="{780B7CDF-7474-0436-23F6-0A96D2499873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98" name="Подзаголовок 2">
              <a:extLst>
                <a:ext uri="{FF2B5EF4-FFF2-40B4-BE49-F238E27FC236}">
                  <a16:creationId xmlns:a16="http://schemas.microsoft.com/office/drawing/2014/main" xmlns="" id="{1072AD49-368C-40CF-5D70-D755D1B8CA47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изображений,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1515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1" y="4518212"/>
            <a:ext cx="12192000" cy="2339788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483641" y="4859936"/>
            <a:ext cx="3224717" cy="113046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ИНФОГРАФИКА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4285772" y="5688106"/>
            <a:ext cx="3620453" cy="587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описание представленных данных и дополнительная информация</a:t>
            </a: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xmlns="" id="{6F6D0F68-D4B0-2B2A-1E26-692E09A12F6E}"/>
              </a:ext>
            </a:extLst>
          </p:cNvPr>
          <p:cNvSpPr txBox="1"/>
          <p:nvPr/>
        </p:nvSpPr>
        <p:spPr>
          <a:xfrm>
            <a:off x="696308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grpSp>
        <p:nvGrpSpPr>
          <p:cNvPr id="7" name="Group 14">
            <a:extLst>
              <a:ext uri="{FF2B5EF4-FFF2-40B4-BE49-F238E27FC236}">
                <a16:creationId xmlns:a16="http://schemas.microsoft.com/office/drawing/2014/main" xmlns="" id="{D83055E9-C58B-55FE-CF24-C6884E8EE8A5}"/>
              </a:ext>
            </a:extLst>
          </p:cNvPr>
          <p:cNvGrpSpPr/>
          <p:nvPr/>
        </p:nvGrpSpPr>
        <p:grpSpPr>
          <a:xfrm>
            <a:off x="147855" y="1178887"/>
            <a:ext cx="11873816" cy="3054357"/>
            <a:chOff x="5474881" y="152400"/>
            <a:chExt cx="7458762" cy="6591300"/>
          </a:xfrm>
        </p:grpSpPr>
        <p:sp>
          <p:nvSpPr>
            <p:cNvPr id="8" name="Rectangle 12">
              <a:extLst>
                <a:ext uri="{FF2B5EF4-FFF2-40B4-BE49-F238E27FC236}">
                  <a16:creationId xmlns:a16="http://schemas.microsoft.com/office/drawing/2014/main" xmlns="" id="{881D7EF9-9D7E-A719-017F-EB16423EF0C3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xmlns="" id="{17474BF7-63A2-140B-C0C9-5ACC86D2A238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2072488"/>
              <a:ext cx="5390784" cy="244540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изображений,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9421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4424020" y="133350"/>
            <a:ext cx="7458762" cy="659130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91130"/>
            <a:ext cx="4114800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Постановка задачи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2E4DA01C-C797-BD6E-8575-27D1111699D4}"/>
              </a:ext>
            </a:extLst>
          </p:cNvPr>
          <p:cNvSpPr txBox="1">
            <a:spLocks/>
          </p:cNvSpPr>
          <p:nvPr/>
        </p:nvSpPr>
        <p:spPr>
          <a:xfrm>
            <a:off x="4531056" y="476250"/>
            <a:ext cx="7351726" cy="61043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2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ru-RU" sz="2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xmlns="" id="{8E9D1F1A-FB82-A450-012C-B33DC7AB537D}"/>
              </a:ext>
            </a:extLst>
          </p:cNvPr>
          <p:cNvGrpSpPr/>
          <p:nvPr/>
        </p:nvGrpSpPr>
        <p:grpSpPr>
          <a:xfrm>
            <a:off x="4880073" y="476250"/>
            <a:ext cx="6546655" cy="2855198"/>
            <a:chOff x="763211" y="663388"/>
            <a:chExt cx="2410294" cy="1167720"/>
          </a:xfrm>
          <a:effectLst/>
        </p:grpSpPr>
        <p:sp>
          <p:nvSpPr>
            <p:cNvPr id="10" name="Google Shape;82;p10">
              <a:extLst>
                <a:ext uri="{FF2B5EF4-FFF2-40B4-BE49-F238E27FC236}">
                  <a16:creationId xmlns:a16="http://schemas.microsoft.com/office/drawing/2014/main" xmlns="" id="{BAA19539-2D10-BFE5-6A26-21D43BA787E1}"/>
                </a:ext>
              </a:extLst>
            </p:cNvPr>
            <p:cNvSpPr/>
            <p:nvPr/>
          </p:nvSpPr>
          <p:spPr>
            <a:xfrm>
              <a:off x="763211" y="663388"/>
              <a:ext cx="2410294" cy="1167720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B5011742-03D5-7E9D-B577-5121EA17C990}"/>
                </a:ext>
              </a:extLst>
            </p:cNvPr>
            <p:cNvSpPr txBox="1"/>
            <p:nvPr/>
          </p:nvSpPr>
          <p:spPr>
            <a:xfrm>
              <a:off x="808275" y="733445"/>
              <a:ext cx="2279199" cy="10573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Цель:</a:t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/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Разработать симуляцию, моделирующую взаимодействие LLM-модели и виртуальных агентов, которые имеют различные внутренние параметры.</a:t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/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Управляемые агенты должны взаимодействовать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друг с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другом и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 окружающей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средой,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стараясь удовлетворить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свои потребности. </a:t>
              </a: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4935708" y="3718485"/>
            <a:ext cx="6542421" cy="2656329"/>
            <a:chOff x="763212" y="663388"/>
            <a:chExt cx="2410293" cy="1167720"/>
          </a:xfrm>
        </p:grpSpPr>
        <p:sp>
          <p:nvSpPr>
            <p:cNvPr id="15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796479" y="817547"/>
              <a:ext cx="2331138" cy="8929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Задачи:</a:t>
              </a:r>
            </a:p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 создание сцены с окружающим миром</a:t>
              </a:r>
            </a:p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 создание персонажей с различными характеристиками</a:t>
              </a:r>
            </a:p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 интеграция больших языковых моделей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движок через </a:t>
              </a:r>
              <a:r>
                <a:rPr lang="en-US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REST API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синхронизация действий виртуальных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агентов</a:t>
              </a:r>
              <a:endParaRPr lang="en-US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5.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о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ценка эффективности </a:t>
              </a:r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49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FB7721B3-9A7B-E718-ACD8-013893BBF8AC}"/>
              </a:ext>
            </a:extLst>
          </p:cNvPr>
          <p:cNvSpPr txBox="1"/>
          <p:nvPr/>
        </p:nvSpPr>
        <p:spPr>
          <a:xfrm>
            <a:off x="696308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xmlns="" id="{96EB901E-FA72-4F04-4382-D76A89353BAE}"/>
              </a:ext>
            </a:extLst>
          </p:cNvPr>
          <p:cNvGrpSpPr/>
          <p:nvPr/>
        </p:nvGrpSpPr>
        <p:grpSpPr>
          <a:xfrm>
            <a:off x="696307" y="1407790"/>
            <a:ext cx="4574939" cy="741773"/>
            <a:chOff x="696307" y="1407790"/>
            <a:chExt cx="4574939" cy="74177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1E69C84B-131E-ACC0-F989-95E2794D5503}"/>
                </a:ext>
              </a:extLst>
            </p:cNvPr>
            <p:cNvSpPr txBox="1"/>
            <p:nvPr/>
          </p:nvSpPr>
          <p:spPr>
            <a:xfrm>
              <a:off x="696307" y="1738488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7" name="Google Shape;69;p3">
              <a:extLst>
                <a:ext uri="{FF2B5EF4-FFF2-40B4-BE49-F238E27FC236}">
                  <a16:creationId xmlns:a16="http://schemas.microsoft.com/office/drawing/2014/main" xmlns="" id="{3FFFB774-4DEE-3FB3-D502-F89B54318A7F}"/>
                </a:ext>
              </a:extLst>
            </p:cNvPr>
            <p:cNvSpPr txBox="1"/>
            <p:nvPr/>
          </p:nvSpPr>
          <p:spPr>
            <a:xfrm>
              <a:off x="696307" y="1407790"/>
              <a:ext cx="4574939" cy="2831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ru-RU" sz="1600" spc="300" dirty="0">
                  <a:solidFill>
                    <a:srgbClr val="176DEA"/>
                  </a:solidFill>
                  <a:latin typeface="ALS Sector Regular" pitchFamily="2" charset="0"/>
                  <a:cs typeface="ALS Sector Regular" pitchFamily="2" charset="0"/>
                </a:rPr>
                <a:t>ЗАГОЛОВОК БЛОКА</a:t>
              </a: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B6BFF583-8478-8F1D-84F5-D69A242E86D3}"/>
              </a:ext>
            </a:extLst>
          </p:cNvPr>
          <p:cNvGrpSpPr/>
          <p:nvPr/>
        </p:nvGrpSpPr>
        <p:grpSpPr>
          <a:xfrm>
            <a:off x="696307" y="2604291"/>
            <a:ext cx="2692352" cy="692529"/>
            <a:chOff x="696307" y="2604291"/>
            <a:chExt cx="2692352" cy="6925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F9800EDF-F699-A274-D060-836790F7A0FB}"/>
                </a:ext>
              </a:extLst>
            </p:cNvPr>
            <p:cNvSpPr txBox="1"/>
            <p:nvPr/>
          </p:nvSpPr>
          <p:spPr>
            <a:xfrm>
              <a:off x="696307" y="2885745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5D4D0ECA-0A72-9D4F-D064-321DF8D818FD}"/>
                </a:ext>
              </a:extLst>
            </p:cNvPr>
            <p:cNvSpPr txBox="1"/>
            <p:nvPr/>
          </p:nvSpPr>
          <p:spPr>
            <a:xfrm>
              <a:off x="696307" y="2604291"/>
              <a:ext cx="2692352" cy="23391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Подзаголовок блока</a:t>
              </a:r>
            </a:p>
          </p:txBody>
        </p:sp>
      </p:grpSp>
      <p:cxnSp>
        <p:nvCxnSpPr>
          <p:cNvPr id="15" name="Google Shape;422;g14739c8fea3_0_168">
            <a:extLst>
              <a:ext uri="{FF2B5EF4-FFF2-40B4-BE49-F238E27FC236}">
                <a16:creationId xmlns:a16="http://schemas.microsoft.com/office/drawing/2014/main" xmlns="" id="{6A581F70-8C3F-A853-B828-5E2F301348C4}"/>
              </a:ext>
            </a:extLst>
          </p:cNvPr>
          <p:cNvCxnSpPr>
            <a:cxnSpLocks/>
          </p:cNvCxnSpPr>
          <p:nvPr/>
        </p:nvCxnSpPr>
        <p:spPr>
          <a:xfrm flipV="1">
            <a:off x="8538572" y="1407790"/>
            <a:ext cx="0" cy="4939222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6C67FDB5-7751-2658-B036-074E44442661}"/>
              </a:ext>
            </a:extLst>
          </p:cNvPr>
          <p:cNvGrpSpPr/>
          <p:nvPr/>
        </p:nvGrpSpPr>
        <p:grpSpPr>
          <a:xfrm>
            <a:off x="4152821" y="1407790"/>
            <a:ext cx="4574939" cy="741773"/>
            <a:chOff x="696307" y="1407790"/>
            <a:chExt cx="4574939" cy="74177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C58A4346-1888-3C94-0B69-7AF09ABE6831}"/>
                </a:ext>
              </a:extLst>
            </p:cNvPr>
            <p:cNvSpPr txBox="1"/>
            <p:nvPr/>
          </p:nvSpPr>
          <p:spPr>
            <a:xfrm>
              <a:off x="696307" y="1738488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21" name="Google Shape;69;p3">
              <a:extLst>
                <a:ext uri="{FF2B5EF4-FFF2-40B4-BE49-F238E27FC236}">
                  <a16:creationId xmlns:a16="http://schemas.microsoft.com/office/drawing/2014/main" xmlns="" id="{8F9A23EF-E6AB-D44C-5C29-7E2D100CA237}"/>
                </a:ext>
              </a:extLst>
            </p:cNvPr>
            <p:cNvSpPr txBox="1"/>
            <p:nvPr/>
          </p:nvSpPr>
          <p:spPr>
            <a:xfrm>
              <a:off x="696307" y="1407790"/>
              <a:ext cx="4574939" cy="2831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ru-RU" sz="1600" spc="300" dirty="0">
                  <a:solidFill>
                    <a:srgbClr val="176DEA"/>
                  </a:solidFill>
                  <a:latin typeface="ALS Sector Regular" pitchFamily="2" charset="0"/>
                  <a:cs typeface="ALS Sector Regular" pitchFamily="2" charset="0"/>
                </a:rPr>
                <a:t>ЗАГОЛОВОК БЛОКА</a:t>
              </a: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E1D55B0D-CC8E-9B15-073C-835F0537B7B0}"/>
              </a:ext>
            </a:extLst>
          </p:cNvPr>
          <p:cNvGrpSpPr/>
          <p:nvPr/>
        </p:nvGrpSpPr>
        <p:grpSpPr>
          <a:xfrm>
            <a:off x="4152821" y="2604291"/>
            <a:ext cx="2692352" cy="692529"/>
            <a:chOff x="696307" y="2604291"/>
            <a:chExt cx="2692352" cy="69252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8982D219-1D16-A9C7-6B34-20A576E179BB}"/>
                </a:ext>
              </a:extLst>
            </p:cNvPr>
            <p:cNvSpPr txBox="1"/>
            <p:nvPr/>
          </p:nvSpPr>
          <p:spPr>
            <a:xfrm>
              <a:off x="696307" y="2885745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36D796B6-19A4-DBB2-22E9-A442DC2DC341}"/>
                </a:ext>
              </a:extLst>
            </p:cNvPr>
            <p:cNvSpPr txBox="1"/>
            <p:nvPr/>
          </p:nvSpPr>
          <p:spPr>
            <a:xfrm>
              <a:off x="696307" y="2604291"/>
              <a:ext cx="2692352" cy="23391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Подзаголовок блока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6481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>
            <a:extLst>
              <a:ext uri="{FF2B5EF4-FFF2-40B4-BE49-F238E27FC236}">
                <a16:creationId xmlns:a16="http://schemas.microsoft.com/office/drawing/2014/main" xmlns="" id="{17AD958D-D1B3-CCB9-83EB-48BC22FEB281}"/>
              </a:ext>
            </a:extLst>
          </p:cNvPr>
          <p:cNvGrpSpPr/>
          <p:nvPr/>
        </p:nvGrpSpPr>
        <p:grpSpPr>
          <a:xfrm>
            <a:off x="4695680" y="1911796"/>
            <a:ext cx="3157403" cy="935854"/>
            <a:chOff x="338832" y="3619574"/>
            <a:chExt cx="3157403" cy="93585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C3B0FD12-6A0E-8B85-311F-0F9621A443BD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31495578-F3DD-A011-D3D4-C5FD9E1E41B2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F270AF87-6CD6-3F44-D789-1E32CFB7C5A0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xmlns="" id="{2226967A-40D3-F098-C708-0E78A5DE63F3}"/>
              </a:ext>
            </a:extLst>
          </p:cNvPr>
          <p:cNvGrpSpPr/>
          <p:nvPr/>
        </p:nvGrpSpPr>
        <p:grpSpPr>
          <a:xfrm>
            <a:off x="4678684" y="3314773"/>
            <a:ext cx="3157403" cy="935854"/>
            <a:chOff x="338832" y="3619574"/>
            <a:chExt cx="3157403" cy="935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3B3CF77-CC33-1C7C-6CCE-4B71AFC234A7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9" name="Овал 8">
              <a:extLst>
                <a:ext uri="{FF2B5EF4-FFF2-40B4-BE49-F238E27FC236}">
                  <a16:creationId xmlns:a16="http://schemas.microsoft.com/office/drawing/2014/main" xmlns="" id="{94317713-92DE-EC3A-F1FF-1261C6A96082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DE3B319D-5473-D7AD-BB49-94846B97930A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xmlns="" id="{4CA067AA-5705-A25E-2418-7DC94C17BFE5}"/>
              </a:ext>
            </a:extLst>
          </p:cNvPr>
          <p:cNvGrpSpPr/>
          <p:nvPr/>
        </p:nvGrpSpPr>
        <p:grpSpPr>
          <a:xfrm>
            <a:off x="4668786" y="4717750"/>
            <a:ext cx="3157403" cy="935854"/>
            <a:chOff x="338832" y="3619574"/>
            <a:chExt cx="3157403" cy="9358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72ADDE4D-1C81-2D41-4CF3-B5D8B6D190A8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13" name="Овал 12">
              <a:extLst>
                <a:ext uri="{FF2B5EF4-FFF2-40B4-BE49-F238E27FC236}">
                  <a16:creationId xmlns:a16="http://schemas.microsoft.com/office/drawing/2014/main" xmlns="" id="{0D6D032B-DF19-EBF3-4F74-DBD573FFCBF7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0014A6E9-4E33-FA4D-BA39-BCE029A4C12C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7E122AE2-35A8-2DEE-8F21-7F1A00FDABDB}"/>
              </a:ext>
            </a:extLst>
          </p:cNvPr>
          <p:cNvGrpSpPr/>
          <p:nvPr/>
        </p:nvGrpSpPr>
        <p:grpSpPr>
          <a:xfrm>
            <a:off x="8608784" y="1911796"/>
            <a:ext cx="3157403" cy="935854"/>
            <a:chOff x="338832" y="3619574"/>
            <a:chExt cx="3157403" cy="93585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16F3296C-CE4E-A878-8B2B-6C428D03A04B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xmlns="" id="{768B73E2-18F2-26BB-4667-E998AEC9FD97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83B056AA-B5AA-FDB5-2812-051A3AFEB685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61123C13-EE68-C8C2-57F4-3900BC36F777}"/>
              </a:ext>
            </a:extLst>
          </p:cNvPr>
          <p:cNvGrpSpPr/>
          <p:nvPr/>
        </p:nvGrpSpPr>
        <p:grpSpPr>
          <a:xfrm>
            <a:off x="8591788" y="3314773"/>
            <a:ext cx="3157403" cy="935854"/>
            <a:chOff x="338832" y="3619574"/>
            <a:chExt cx="3157403" cy="93585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C585752A-6D8E-9FD7-D614-9B46342146E8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xmlns="" id="{4B60E7E6-9A5D-0D53-BCA1-241EE2160AD7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E915193B-D685-DD44-8711-6C14D49154AD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xmlns="" id="{52DBD3DD-7D81-FD7E-C25B-17A827A7CB85}"/>
              </a:ext>
            </a:extLst>
          </p:cNvPr>
          <p:cNvGrpSpPr/>
          <p:nvPr/>
        </p:nvGrpSpPr>
        <p:grpSpPr>
          <a:xfrm>
            <a:off x="8581890" y="4717750"/>
            <a:ext cx="3157403" cy="935854"/>
            <a:chOff x="338832" y="3619574"/>
            <a:chExt cx="3157403" cy="93585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DE80CC8C-FA0E-7411-6400-FA1E482E623C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xmlns="" id="{0421990D-8A21-2DF4-259A-B2D3FF8F4EA9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9D0E3AF4-BFF4-EDB0-9137-03E5DCF28D6F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cxnSp>
        <p:nvCxnSpPr>
          <p:cNvPr id="29" name="Google Shape;422;g14739c8fea3_0_168">
            <a:extLst>
              <a:ext uri="{FF2B5EF4-FFF2-40B4-BE49-F238E27FC236}">
                <a16:creationId xmlns:a16="http://schemas.microsoft.com/office/drawing/2014/main" xmlns="" id="{9F083555-3ED8-BDF2-541B-F432DD5D73DB}"/>
              </a:ext>
            </a:extLst>
          </p:cNvPr>
          <p:cNvCxnSpPr>
            <a:cxnSpLocks/>
          </p:cNvCxnSpPr>
          <p:nvPr/>
        </p:nvCxnSpPr>
        <p:spPr>
          <a:xfrm flipV="1">
            <a:off x="4154831" y="1693962"/>
            <a:ext cx="0" cy="4939222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69;p3">
            <a:extLst>
              <a:ext uri="{FF2B5EF4-FFF2-40B4-BE49-F238E27FC236}">
                <a16:creationId xmlns:a16="http://schemas.microsoft.com/office/drawing/2014/main" xmlns="" id="{5797E42A-677A-3D4C-A281-ECB6C99FA6A2}"/>
              </a:ext>
            </a:extLst>
          </p:cNvPr>
          <p:cNvSpPr txBox="1"/>
          <p:nvPr/>
        </p:nvSpPr>
        <p:spPr>
          <a:xfrm>
            <a:off x="696308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9B651CE5-447E-0AE2-49C8-CC9FF23DDF06}"/>
              </a:ext>
            </a:extLst>
          </p:cNvPr>
          <p:cNvSpPr txBox="1"/>
          <p:nvPr/>
        </p:nvSpPr>
        <p:spPr>
          <a:xfrm>
            <a:off x="283921" y="1822951"/>
            <a:ext cx="6273052" cy="319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Заголовок блока, </a:t>
            </a:r>
            <a:r>
              <a:rPr lang="ru-RU" sz="1400" dirty="0">
                <a:solidFill>
                  <a:srgbClr val="A1A1A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уточнение.</a:t>
            </a:r>
            <a:endParaRPr lang="x-none" sz="1400" dirty="0">
              <a:solidFill>
                <a:srgbClr val="A1A1A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graphicFrame>
        <p:nvGraphicFramePr>
          <p:cNvPr id="41" name="Chart 3">
            <a:extLst>
              <a:ext uri="{FF2B5EF4-FFF2-40B4-BE49-F238E27FC236}">
                <a16:creationId xmlns:a16="http://schemas.microsoft.com/office/drawing/2014/main" xmlns="" id="{72764FC7-D84F-E860-3C78-D049B3D025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9031707"/>
              </p:ext>
            </p:extLst>
          </p:nvPr>
        </p:nvGraphicFramePr>
        <p:xfrm>
          <a:off x="283921" y="2376280"/>
          <a:ext cx="2501666" cy="3478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719739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xmlns="" id="{C71F31B9-5EF4-A07E-B53E-3EBF28A6EBDD}"/>
              </a:ext>
            </a:extLst>
          </p:cNvPr>
          <p:cNvGrpSpPr/>
          <p:nvPr/>
        </p:nvGrpSpPr>
        <p:grpSpPr>
          <a:xfrm>
            <a:off x="266004" y="3523779"/>
            <a:ext cx="3687433" cy="860104"/>
            <a:chOff x="550834" y="663388"/>
            <a:chExt cx="2622671" cy="1347283"/>
          </a:xfrm>
        </p:grpSpPr>
        <p:sp>
          <p:nvSpPr>
            <p:cNvPr id="2" name="Google Shape;82;p10">
              <a:extLst>
                <a:ext uri="{FF2B5EF4-FFF2-40B4-BE49-F238E27FC236}">
                  <a16:creationId xmlns:a16="http://schemas.microsoft.com/office/drawing/2014/main" xmlns="" id="{FB521582-DCFA-CAE4-6F22-DFAFEB064F60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D9EBCDAC-AEE5-88E8-3C3F-9104A87B753F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6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к блоку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3FCD1D0A-919F-69A4-D09F-4C03BBBF09D4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Заголовок блока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9F31D868-BB2C-7D73-8D78-8025B5E20A5D}"/>
              </a:ext>
            </a:extLst>
          </p:cNvPr>
          <p:cNvGrpSpPr/>
          <p:nvPr/>
        </p:nvGrpSpPr>
        <p:grpSpPr>
          <a:xfrm>
            <a:off x="266004" y="1761395"/>
            <a:ext cx="5545166" cy="1347283"/>
            <a:chOff x="550834" y="663388"/>
            <a:chExt cx="2622671" cy="1347283"/>
          </a:xfrm>
        </p:grpSpPr>
        <p:sp>
          <p:nvSpPr>
            <p:cNvPr id="13" name="Google Shape;82;p10">
              <a:extLst>
                <a:ext uri="{FF2B5EF4-FFF2-40B4-BE49-F238E27FC236}">
                  <a16:creationId xmlns:a16="http://schemas.microsoft.com/office/drawing/2014/main" xmlns="" id="{E1F50917-96C6-24BC-A19A-3412F2B69413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DF01C867-0767-124E-9D92-01AFDAA6B47A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6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к блоку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94917517-CF32-E120-A224-5AA3EC749AB7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Заголовок блока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sp>
        <p:nvSpPr>
          <p:cNvPr id="16" name="Google Shape;69;p3">
            <a:extLst>
              <a:ext uri="{FF2B5EF4-FFF2-40B4-BE49-F238E27FC236}">
                <a16:creationId xmlns:a16="http://schemas.microsoft.com/office/drawing/2014/main" xmlns="" id="{634E1173-2999-9B73-21B6-3ACAF2D84624}"/>
              </a:ext>
            </a:extLst>
          </p:cNvPr>
          <p:cNvSpPr txBox="1"/>
          <p:nvPr/>
        </p:nvSpPr>
        <p:spPr>
          <a:xfrm>
            <a:off x="400474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7" name="Google Shape;69;p3">
            <a:extLst>
              <a:ext uri="{FF2B5EF4-FFF2-40B4-BE49-F238E27FC236}">
                <a16:creationId xmlns:a16="http://schemas.microsoft.com/office/drawing/2014/main" xmlns="" id="{414298D1-E7A5-E014-FE3A-97C7FFBE5699}"/>
              </a:ext>
            </a:extLst>
          </p:cNvPr>
          <p:cNvSpPr txBox="1"/>
          <p:nvPr/>
        </p:nvSpPr>
        <p:spPr>
          <a:xfrm>
            <a:off x="400474" y="1090940"/>
            <a:ext cx="4574939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Подзаголовок слайда</a:t>
            </a: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106C1BC2-B874-87B5-820B-2380AA12D8EA}"/>
              </a:ext>
            </a:extLst>
          </p:cNvPr>
          <p:cNvGrpSpPr/>
          <p:nvPr/>
        </p:nvGrpSpPr>
        <p:grpSpPr>
          <a:xfrm>
            <a:off x="266004" y="4798984"/>
            <a:ext cx="2622671" cy="1347283"/>
            <a:chOff x="550834" y="663388"/>
            <a:chExt cx="2622671" cy="1347283"/>
          </a:xfrm>
        </p:grpSpPr>
        <p:sp>
          <p:nvSpPr>
            <p:cNvPr id="19" name="Google Shape;82;p10">
              <a:extLst>
                <a:ext uri="{FF2B5EF4-FFF2-40B4-BE49-F238E27FC236}">
                  <a16:creationId xmlns:a16="http://schemas.microsoft.com/office/drawing/2014/main" xmlns="" id="{A6B5F328-CF02-2936-7D86-B260ECDC637F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A47D4EC6-6D53-91D3-D06A-DE2240366530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6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к блоку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55131FA9-F518-6555-5B9A-165408B1B01E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Заголовок блока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xmlns="" id="{5A71A7D2-A6CB-7C47-055E-CCC5C5D2107D}"/>
              </a:ext>
            </a:extLst>
          </p:cNvPr>
          <p:cNvGrpSpPr/>
          <p:nvPr/>
        </p:nvGrpSpPr>
        <p:grpSpPr>
          <a:xfrm>
            <a:off x="6048600" y="1626180"/>
            <a:ext cx="5981607" cy="1484693"/>
            <a:chOff x="6128575" y="1575571"/>
            <a:chExt cx="5981607" cy="1484693"/>
          </a:xfrm>
        </p:grpSpPr>
        <p:grpSp>
          <p:nvGrpSpPr>
            <p:cNvPr id="30" name="Группа 29">
              <a:extLst>
                <a:ext uri="{FF2B5EF4-FFF2-40B4-BE49-F238E27FC236}">
                  <a16:creationId xmlns:a16="http://schemas.microsoft.com/office/drawing/2014/main" xmlns="" id="{034039F4-3DC1-9366-E659-B4EA7EE78A1C}"/>
                </a:ext>
              </a:extLst>
            </p:cNvPr>
            <p:cNvGrpSpPr/>
            <p:nvPr/>
          </p:nvGrpSpPr>
          <p:grpSpPr>
            <a:xfrm>
              <a:off x="6128575" y="1712981"/>
              <a:ext cx="5545166" cy="1347283"/>
              <a:chOff x="550834" y="663388"/>
              <a:chExt cx="2622671" cy="1347283"/>
            </a:xfrm>
          </p:grpSpPr>
          <p:sp>
            <p:nvSpPr>
              <p:cNvPr id="31" name="Google Shape;82;p10">
                <a:extLst>
                  <a:ext uri="{FF2B5EF4-FFF2-40B4-BE49-F238E27FC236}">
                    <a16:creationId xmlns:a16="http://schemas.microsoft.com/office/drawing/2014/main" xmlns="" id="{7C0C7529-75C9-F2DD-4D2F-A85B9CB619C6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xmlns="" id="{04601E31-CA91-B1F4-B822-15A808E98B79}"/>
                  </a:ext>
                </a:extLst>
              </p:cNvPr>
              <p:cNvSpPr txBox="1"/>
              <p:nvPr/>
            </p:nvSpPr>
            <p:spPr>
              <a:xfrm>
                <a:off x="611916" y="1190420"/>
                <a:ext cx="2279199" cy="5066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к блоку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xmlns="" id="{FEACFE02-6694-E808-2485-7D37CCF221BA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Заголовок блока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grpSp>
          <p:nvGrpSpPr>
            <p:cNvPr id="40" name="Группа 39">
              <a:extLst>
                <a:ext uri="{FF2B5EF4-FFF2-40B4-BE49-F238E27FC236}">
                  <a16:creationId xmlns:a16="http://schemas.microsoft.com/office/drawing/2014/main" xmlns="" id="{A5813CC3-FDDE-1CAE-FDE4-2AD4AC122AF4}"/>
                </a:ext>
              </a:extLst>
            </p:cNvPr>
            <p:cNvGrpSpPr/>
            <p:nvPr/>
          </p:nvGrpSpPr>
          <p:grpSpPr>
            <a:xfrm>
              <a:off x="11214574" y="1575571"/>
              <a:ext cx="895608" cy="721269"/>
              <a:chOff x="11214574" y="1575571"/>
              <a:chExt cx="895608" cy="721269"/>
            </a:xfrm>
          </p:grpSpPr>
          <p:sp>
            <p:nvSpPr>
              <p:cNvPr id="38" name="Овал 37">
                <a:extLst>
                  <a:ext uri="{FF2B5EF4-FFF2-40B4-BE49-F238E27FC236}">
                    <a16:creationId xmlns:a16="http://schemas.microsoft.com/office/drawing/2014/main" xmlns="" id="{561F09B3-AAD6-8997-CB73-AF9BB0BDEB5F}"/>
                  </a:ext>
                </a:extLst>
              </p:cNvPr>
              <p:cNvSpPr/>
              <p:nvPr/>
            </p:nvSpPr>
            <p:spPr>
              <a:xfrm>
                <a:off x="11301742" y="1575571"/>
                <a:ext cx="721269" cy="721269"/>
              </a:xfrm>
              <a:prstGeom prst="ellipse">
                <a:avLst/>
              </a:prstGeom>
              <a:solidFill>
                <a:srgbClr val="D4E5FE"/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xmlns="" id="{224F52B9-E99A-FBC1-5C78-DEEBF4C0732D}"/>
                  </a:ext>
                </a:extLst>
              </p:cNvPr>
              <p:cNvSpPr txBox="1"/>
              <p:nvPr/>
            </p:nvSpPr>
            <p:spPr>
              <a:xfrm>
                <a:off x="11214574" y="1830122"/>
                <a:ext cx="895608" cy="2101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700" dirty="0">
                    <a:solidFill>
                      <a:schemeClr val="tx2">
                        <a:lumMod val="10000"/>
                      </a:schemeClr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"/>
                  </a:rPr>
                  <a:t>Изображение</a:t>
                </a:r>
                <a:endParaRPr lang="ru-RU" sz="10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61" name="Группа 60">
            <a:extLst>
              <a:ext uri="{FF2B5EF4-FFF2-40B4-BE49-F238E27FC236}">
                <a16:creationId xmlns:a16="http://schemas.microsoft.com/office/drawing/2014/main" xmlns="" id="{A5A8D5BE-4384-D256-0ECD-B92E808FCF3D}"/>
              </a:ext>
            </a:extLst>
          </p:cNvPr>
          <p:cNvGrpSpPr/>
          <p:nvPr/>
        </p:nvGrpSpPr>
        <p:grpSpPr>
          <a:xfrm>
            <a:off x="6048600" y="4667535"/>
            <a:ext cx="3070476" cy="1478732"/>
            <a:chOff x="6214455" y="5154226"/>
            <a:chExt cx="3070476" cy="1478732"/>
          </a:xfrm>
        </p:grpSpPr>
        <p:grpSp>
          <p:nvGrpSpPr>
            <p:cNvPr id="57" name="Группа 56">
              <a:extLst>
                <a:ext uri="{FF2B5EF4-FFF2-40B4-BE49-F238E27FC236}">
                  <a16:creationId xmlns:a16="http://schemas.microsoft.com/office/drawing/2014/main" xmlns="" id="{A2DDA505-E30A-D68D-84AF-D1C172E373C0}"/>
                </a:ext>
              </a:extLst>
            </p:cNvPr>
            <p:cNvGrpSpPr/>
            <p:nvPr/>
          </p:nvGrpSpPr>
          <p:grpSpPr>
            <a:xfrm>
              <a:off x="6214455" y="5154226"/>
              <a:ext cx="2983305" cy="1478732"/>
              <a:chOff x="6214455" y="5154226"/>
              <a:chExt cx="2983305" cy="1478732"/>
            </a:xfrm>
          </p:grpSpPr>
          <p:grpSp>
            <p:nvGrpSpPr>
              <p:cNvPr id="34" name="Группа 33">
                <a:extLst>
                  <a:ext uri="{FF2B5EF4-FFF2-40B4-BE49-F238E27FC236}">
                    <a16:creationId xmlns:a16="http://schemas.microsoft.com/office/drawing/2014/main" xmlns="" id="{20156AC4-2DE8-0FD0-60AB-11861BF815A3}"/>
                  </a:ext>
                </a:extLst>
              </p:cNvPr>
              <p:cNvGrpSpPr/>
              <p:nvPr/>
            </p:nvGrpSpPr>
            <p:grpSpPr>
              <a:xfrm>
                <a:off x="6214455" y="5285675"/>
                <a:ext cx="2622671" cy="1347283"/>
                <a:chOff x="550834" y="663388"/>
                <a:chExt cx="2622671" cy="1347283"/>
              </a:xfrm>
            </p:grpSpPr>
            <p:sp>
              <p:nvSpPr>
                <p:cNvPr id="35" name="Google Shape;82;p10">
                  <a:extLst>
                    <a:ext uri="{FF2B5EF4-FFF2-40B4-BE49-F238E27FC236}">
                      <a16:creationId xmlns:a16="http://schemas.microsoft.com/office/drawing/2014/main" xmlns="" id="{6384B63C-C4AD-051E-C8B0-517C4DEE6C21}"/>
                    </a:ext>
                  </a:extLst>
                </p:cNvPr>
                <p:cNvSpPr/>
                <p:nvPr/>
              </p:nvSpPr>
              <p:spPr>
                <a:xfrm>
                  <a:off x="550834" y="663388"/>
                  <a:ext cx="2622671" cy="1347283"/>
                </a:xfrm>
                <a:prstGeom prst="roundRect">
                  <a:avLst>
                    <a:gd name="adj" fmla="val 10217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xmlns="" id="{8D94D19C-F693-5F18-37E7-C30063D758B0}"/>
                    </a:ext>
                  </a:extLst>
                </p:cNvPr>
                <p:cNvSpPr txBox="1"/>
                <p:nvPr/>
              </p:nvSpPr>
              <p:spPr>
                <a:xfrm>
                  <a:off x="611916" y="1190420"/>
                  <a:ext cx="2279199" cy="50661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200" dirty="0">
                      <a:solidFill>
                        <a:srgbClr val="434343"/>
                      </a:solidFill>
                      <a:latin typeface="ALS Sector Regular" pitchFamily="2" charset="0"/>
                      <a:ea typeface="Roboto"/>
                      <a:cs typeface="ALS Sector Regular" pitchFamily="2" charset="0"/>
                      <a:sym typeface="Roboto"/>
                    </a:rPr>
                    <a:t>Описательная информация к блоку</a:t>
                  </a:r>
                  <a:endPara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xmlns="" id="{929CA29E-9A6F-2C39-7FC2-B1A625A06894}"/>
                    </a:ext>
                  </a:extLst>
                </p:cNvPr>
                <p:cNvSpPr txBox="1"/>
                <p:nvPr/>
              </p:nvSpPr>
              <p:spPr>
                <a:xfrm>
                  <a:off x="611917" y="822819"/>
                  <a:ext cx="2279200" cy="32784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rgbClr val="176DEA"/>
                      </a:solidFill>
                      <a:latin typeface="ALS Sector Regular" pitchFamily="2" charset="0"/>
                      <a:ea typeface="Roboto"/>
                      <a:cs typeface="ALS Sector Regular" pitchFamily="2" charset="0"/>
                      <a:sym typeface="Roboto"/>
                    </a:rPr>
                    <a:t>Заголовок блока</a:t>
                  </a:r>
                  <a:endParaRPr lang="ru-RU" sz="1400" dirty="0">
                    <a:solidFill>
                      <a:srgbClr val="176DEA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  <p:sp>
            <p:nvSpPr>
              <p:cNvPr id="47" name="Овал 46">
                <a:extLst>
                  <a:ext uri="{FF2B5EF4-FFF2-40B4-BE49-F238E27FC236}">
                    <a16:creationId xmlns:a16="http://schemas.microsoft.com/office/drawing/2014/main" xmlns="" id="{5988A6F7-FFE3-B091-C782-468D584BA7E8}"/>
                  </a:ext>
                </a:extLst>
              </p:cNvPr>
              <p:cNvSpPr/>
              <p:nvPr/>
            </p:nvSpPr>
            <p:spPr>
              <a:xfrm>
                <a:off x="8476491" y="5154226"/>
                <a:ext cx="721269" cy="721269"/>
              </a:xfrm>
              <a:prstGeom prst="ellipse">
                <a:avLst/>
              </a:prstGeom>
              <a:solidFill>
                <a:srgbClr val="D4E5FE"/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052BF64D-8786-505D-2290-81F8E1443E60}"/>
                </a:ext>
              </a:extLst>
            </p:cNvPr>
            <p:cNvSpPr txBox="1"/>
            <p:nvPr/>
          </p:nvSpPr>
          <p:spPr>
            <a:xfrm>
              <a:off x="8389323" y="5408777"/>
              <a:ext cx="895608" cy="210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7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0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xmlns="" id="{1B0FD59A-CA63-6699-C7FC-1D27581FF60F}"/>
              </a:ext>
            </a:extLst>
          </p:cNvPr>
          <p:cNvGrpSpPr/>
          <p:nvPr/>
        </p:nvGrpSpPr>
        <p:grpSpPr>
          <a:xfrm>
            <a:off x="6048600" y="3376678"/>
            <a:ext cx="4098835" cy="1007205"/>
            <a:chOff x="6128575" y="3428361"/>
            <a:chExt cx="4098835" cy="1007205"/>
          </a:xfrm>
        </p:grpSpPr>
        <p:grpSp>
          <p:nvGrpSpPr>
            <p:cNvPr id="26" name="Группа 25">
              <a:extLst>
                <a:ext uri="{FF2B5EF4-FFF2-40B4-BE49-F238E27FC236}">
                  <a16:creationId xmlns:a16="http://schemas.microsoft.com/office/drawing/2014/main" xmlns="" id="{564AF88C-98AE-BF42-EA71-8FA24F14C556}"/>
                </a:ext>
              </a:extLst>
            </p:cNvPr>
            <p:cNvGrpSpPr/>
            <p:nvPr/>
          </p:nvGrpSpPr>
          <p:grpSpPr>
            <a:xfrm>
              <a:off x="6128575" y="3575462"/>
              <a:ext cx="3687433" cy="860104"/>
              <a:chOff x="550834" y="663388"/>
              <a:chExt cx="2622671" cy="1347283"/>
            </a:xfrm>
          </p:grpSpPr>
          <p:sp>
            <p:nvSpPr>
              <p:cNvPr id="27" name="Google Shape;82;p10">
                <a:extLst>
                  <a:ext uri="{FF2B5EF4-FFF2-40B4-BE49-F238E27FC236}">
                    <a16:creationId xmlns:a16="http://schemas.microsoft.com/office/drawing/2014/main" xmlns="" id="{492E67EB-030F-A540-A005-3F337B23D1F3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xmlns="" id="{15BBB136-4EB9-CD8B-C03C-F194FFEB861C}"/>
                  </a:ext>
                </a:extLst>
              </p:cNvPr>
              <p:cNvSpPr txBox="1"/>
              <p:nvPr/>
            </p:nvSpPr>
            <p:spPr>
              <a:xfrm>
                <a:off x="611916" y="1190420"/>
                <a:ext cx="2279199" cy="5066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к блоку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64F58E4D-3132-29A2-CF0B-E33FB8920C00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Заголовок блока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45" name="Овал 44">
              <a:extLst>
                <a:ext uri="{FF2B5EF4-FFF2-40B4-BE49-F238E27FC236}">
                  <a16:creationId xmlns:a16="http://schemas.microsoft.com/office/drawing/2014/main" xmlns="" id="{1C14481A-470C-94BB-8FF0-0B9EB6D8A2DD}"/>
                </a:ext>
              </a:extLst>
            </p:cNvPr>
            <p:cNvSpPr/>
            <p:nvPr/>
          </p:nvSpPr>
          <p:spPr>
            <a:xfrm>
              <a:off x="9418972" y="3428361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xmlns="" id="{6FE0B59A-923D-2FE6-B110-CA1657362D6F}"/>
                </a:ext>
              </a:extLst>
            </p:cNvPr>
            <p:cNvSpPr txBox="1"/>
            <p:nvPr/>
          </p:nvSpPr>
          <p:spPr>
            <a:xfrm>
              <a:off x="9331802" y="3674903"/>
              <a:ext cx="895608" cy="210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7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0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66603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">
            <a:extLst>
              <a:ext uri="{FF2B5EF4-FFF2-40B4-BE49-F238E27FC236}">
                <a16:creationId xmlns:a16="http://schemas.microsoft.com/office/drawing/2014/main" xmlns="" id="{1B99C2FB-CCD5-8F01-55D5-541B3AF9F955}"/>
              </a:ext>
            </a:extLst>
          </p:cNvPr>
          <p:cNvSpPr txBox="1">
            <a:spLocks/>
          </p:cNvSpPr>
          <p:nvPr/>
        </p:nvSpPr>
        <p:spPr>
          <a:xfrm>
            <a:off x="11328400" y="6426199"/>
            <a:ext cx="863600" cy="431801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400" b="1" dirty="0">
                <a:solidFill>
                  <a:srgbClr val="D9D9D9"/>
                </a:solidFill>
                <a:latin typeface="ALS Sector Regular" pitchFamily="2" charset="0"/>
                <a:cs typeface="ALS Sector Regular" pitchFamily="2" charset="0"/>
              </a:rPr>
              <a:t>№ сл.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5590EFB0-C9AA-998C-E408-9DDE76F8C4E0}"/>
              </a:ext>
            </a:extLst>
          </p:cNvPr>
          <p:cNvSpPr txBox="1"/>
          <p:nvPr/>
        </p:nvSpPr>
        <p:spPr>
          <a:xfrm>
            <a:off x="6737198" y="1161096"/>
            <a:ext cx="3298572" cy="103316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1200" b="1" spc="15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lang="x-none" sz="1200" b="1" spc="150" dirty="0">
              <a:solidFill>
                <a:srgbClr val="176DEA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Основна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я описательная информация блока, представленная в текстовом формате</a:t>
            </a:r>
            <a:b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</a:br>
            <a:r>
              <a:rPr lang="ru-RU" sz="1200" dirty="0">
                <a:solidFill>
                  <a:srgbClr val="A1A1A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второстепенная информация, относящаяся к основному описательному блоку</a:t>
            </a:r>
            <a:endParaRPr lang="x-none" sz="1200" dirty="0">
              <a:solidFill>
                <a:srgbClr val="A1A1A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6B244878-CEB0-0164-EB42-0BA775050863}"/>
              </a:ext>
            </a:extLst>
          </p:cNvPr>
          <p:cNvSpPr txBox="1"/>
          <p:nvPr/>
        </p:nvSpPr>
        <p:spPr>
          <a:xfrm>
            <a:off x="6737198" y="2328888"/>
            <a:ext cx="3298573" cy="70859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Заголовок блока</a:t>
            </a:r>
          </a:p>
          <a:p>
            <a:pPr>
              <a:lnSpc>
                <a:spcPct val="114000"/>
              </a:lnSpc>
              <a:spcBef>
                <a:spcPts val="4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Основна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я описательная информация блока, представленная в текстовом формате</a:t>
            </a:r>
            <a:endParaRPr lang="x-none" sz="1200" dirty="0">
              <a:solidFill>
                <a:srgbClr val="434343"/>
              </a:solidFill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897D8E33-EF26-A719-D41D-557ED4AAA658}"/>
              </a:ext>
            </a:extLst>
          </p:cNvPr>
          <p:cNvSpPr txBox="1"/>
          <p:nvPr/>
        </p:nvSpPr>
        <p:spPr>
          <a:xfrm>
            <a:off x="6737198" y="3172104"/>
            <a:ext cx="4591202" cy="9284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</a:p>
          <a:p>
            <a:pPr marL="171450" indent="-171450">
              <a:spcBef>
                <a:spcPts val="400"/>
              </a:spcBef>
              <a:buFont typeface="System Font Regular"/>
              <a:buChar char="−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Первый пункт списка и его характеристика – </a:t>
            </a:r>
            <a:r>
              <a:rPr lang="ru-RU" sz="1200" dirty="0">
                <a:solidFill>
                  <a:srgbClr val="F8F8F8"/>
                </a:solidFill>
                <a:highlight>
                  <a:srgbClr val="176DEA"/>
                </a:highlight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показатель</a:t>
            </a:r>
            <a:endParaRPr lang="ru-RU" sz="1200" baseline="30000" dirty="0">
              <a:solidFill>
                <a:srgbClr val="F8F8F8"/>
              </a:solidFill>
              <a:highlight>
                <a:srgbClr val="176DEA"/>
              </a:highlight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  <a:p>
            <a:pPr marL="171450" indent="-171450">
              <a:spcBef>
                <a:spcPts val="400"/>
              </a:spcBef>
              <a:buFont typeface="System Font Regular"/>
              <a:buChar char="−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Второй пункт списка и его характеристика – </a:t>
            </a:r>
            <a:r>
              <a:rPr lang="ru-RU" sz="1200" dirty="0">
                <a:solidFill>
                  <a:srgbClr val="F8F8F8"/>
                </a:solidFill>
                <a:highlight>
                  <a:srgbClr val="176DEA"/>
                </a:highlight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показатель</a:t>
            </a:r>
            <a:endParaRPr lang="ru-RU" sz="1200" baseline="30000" dirty="0">
              <a:solidFill>
                <a:srgbClr val="F8F8F8"/>
              </a:solidFill>
              <a:highlight>
                <a:srgbClr val="176DEA"/>
              </a:highlight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  <a:p>
            <a:pPr marL="171450" indent="-171450">
              <a:spcBef>
                <a:spcPts val="200"/>
              </a:spcBef>
              <a:buFont typeface="System Font Regular"/>
              <a:buChar char="−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Третий пункт списка и описательная информация</a:t>
            </a:r>
            <a:endParaRPr lang="ru-RU" sz="1200" baseline="30000" dirty="0">
              <a:solidFill>
                <a:srgbClr val="F8F8F8"/>
              </a:solidFill>
              <a:highlight>
                <a:srgbClr val="4169E2"/>
              </a:highlight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7" name="Google Shape;74;p3">
            <a:extLst>
              <a:ext uri="{FF2B5EF4-FFF2-40B4-BE49-F238E27FC236}">
                <a16:creationId xmlns:a16="http://schemas.microsoft.com/office/drawing/2014/main" xmlns="" id="{42CD85B4-3BD5-FDF2-5037-DA6FB8A108B9}"/>
              </a:ext>
            </a:extLst>
          </p:cNvPr>
          <p:cNvSpPr txBox="1"/>
          <p:nvPr/>
        </p:nvSpPr>
        <p:spPr>
          <a:xfrm>
            <a:off x="6737198" y="4235187"/>
            <a:ext cx="1691669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ru-RU" sz="32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1 000</a:t>
            </a:r>
            <a:r>
              <a:rPr lang="ru-RU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+</a:t>
            </a:r>
          </a:p>
          <a:p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описание численной характеристики, указанной выше </a:t>
            </a:r>
            <a:endParaRPr sz="12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9" name="Google Shape;306;p7">
            <a:extLst>
              <a:ext uri="{FF2B5EF4-FFF2-40B4-BE49-F238E27FC236}">
                <a16:creationId xmlns:a16="http://schemas.microsoft.com/office/drawing/2014/main" xmlns="" id="{27D717F5-587C-3478-A048-36EDC39DF97D}"/>
              </a:ext>
            </a:extLst>
          </p:cNvPr>
          <p:cNvSpPr txBox="1"/>
          <p:nvPr/>
        </p:nvSpPr>
        <p:spPr>
          <a:xfrm>
            <a:off x="203200" y="501370"/>
            <a:ext cx="8002940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ВАРИАЦИИ ИСПОЛЬЗОВАНИЯ ТЕКСТОВЫХ БЛОКОВ</a:t>
            </a:r>
            <a:endParaRPr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B40BBD24-E207-5FD8-0D35-490B74C30C1D}"/>
              </a:ext>
            </a:extLst>
          </p:cNvPr>
          <p:cNvSpPr txBox="1">
            <a:spLocks/>
          </p:cNvSpPr>
          <p:nvPr/>
        </p:nvSpPr>
        <p:spPr>
          <a:xfrm>
            <a:off x="135468" y="1131087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D9D9D9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61DCF5C5-42FF-CDED-495A-ABE1688172EE}"/>
              </a:ext>
            </a:extLst>
          </p:cNvPr>
          <p:cNvSpPr txBox="1">
            <a:spLocks/>
          </p:cNvSpPr>
          <p:nvPr/>
        </p:nvSpPr>
        <p:spPr>
          <a:xfrm>
            <a:off x="135468" y="1756714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xmlns="" id="{05ED7EC3-8BBE-2684-C636-3F4077C1398E}"/>
              </a:ext>
            </a:extLst>
          </p:cNvPr>
          <p:cNvSpPr txBox="1">
            <a:spLocks/>
          </p:cNvSpPr>
          <p:nvPr/>
        </p:nvSpPr>
        <p:spPr>
          <a:xfrm>
            <a:off x="135468" y="2358585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F832CC4F-C405-0752-0E4A-1FFEB4CEEAE0}"/>
              </a:ext>
            </a:extLst>
          </p:cNvPr>
          <p:cNvSpPr txBox="1">
            <a:spLocks/>
          </p:cNvSpPr>
          <p:nvPr/>
        </p:nvSpPr>
        <p:spPr>
          <a:xfrm>
            <a:off x="135468" y="2984212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232323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FF5CAFA-1FF9-069E-BEFB-49D97D402E32}"/>
              </a:ext>
            </a:extLst>
          </p:cNvPr>
          <p:cNvSpPr txBox="1">
            <a:spLocks/>
          </p:cNvSpPr>
          <p:nvPr/>
        </p:nvSpPr>
        <p:spPr>
          <a:xfrm>
            <a:off x="135468" y="3586083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000000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BCF051D3-B094-5F12-D724-54C03A27D2E0}"/>
              </a:ext>
            </a:extLst>
          </p:cNvPr>
          <p:cNvSpPr txBox="1">
            <a:spLocks/>
          </p:cNvSpPr>
          <p:nvPr/>
        </p:nvSpPr>
        <p:spPr>
          <a:xfrm>
            <a:off x="135468" y="4177844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D4E6FF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D35B497B-E576-654C-7784-BEC30A69C5B8}"/>
              </a:ext>
            </a:extLst>
          </p:cNvPr>
          <p:cNvSpPr txBox="1">
            <a:spLocks/>
          </p:cNvSpPr>
          <p:nvPr/>
        </p:nvSpPr>
        <p:spPr>
          <a:xfrm>
            <a:off x="135468" y="4779715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8ED1C626-9238-7249-3F54-28B0E793C259}"/>
              </a:ext>
            </a:extLst>
          </p:cNvPr>
          <p:cNvSpPr txBox="1"/>
          <p:nvPr/>
        </p:nvSpPr>
        <p:spPr>
          <a:xfrm>
            <a:off x="6737198" y="5416251"/>
            <a:ext cx="433720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ru-R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Шрифт –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Als Sector Bold </a:t>
            </a:r>
            <a:r>
              <a:rPr lang="ru-R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и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Als Sector Regular</a:t>
            </a:r>
            <a:endParaRPr lang="ru-RU" sz="1200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8805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9E03049C-DE41-81AE-A9D6-C37AE86662AA}"/>
              </a:ext>
            </a:extLst>
          </p:cNvPr>
          <p:cNvGrpSpPr/>
          <p:nvPr/>
        </p:nvGrpSpPr>
        <p:grpSpPr>
          <a:xfrm>
            <a:off x="8071919" y="258396"/>
            <a:ext cx="3609109" cy="2617618"/>
            <a:chOff x="8066810" y="511961"/>
            <a:chExt cx="3609109" cy="2617618"/>
          </a:xfrm>
        </p:grpSpPr>
        <p:sp>
          <p:nvSpPr>
            <p:cNvPr id="4" name="Google Shape;82;p10">
              <a:extLst>
                <a:ext uri="{FF2B5EF4-FFF2-40B4-BE49-F238E27FC236}">
                  <a16:creationId xmlns:a16="http://schemas.microsoft.com/office/drawing/2014/main" xmlns="" id="{4ED23A71-E56E-AF6C-9A0D-C0E90F2A8C40}"/>
                </a:ext>
              </a:extLst>
            </p:cNvPr>
            <p:cNvSpPr/>
            <p:nvPr/>
          </p:nvSpPr>
          <p:spPr>
            <a:xfrm>
              <a:off x="8066810" y="951879"/>
              <a:ext cx="3070389" cy="2177700"/>
            </a:xfrm>
            <a:prstGeom prst="roundRect">
              <a:avLst>
                <a:gd name="adj" fmla="val 8823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86400" tIns="108000" rIns="180000" bIns="0" anchor="t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ЗАГОЛОВОК БЛОКА</a:t>
              </a: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 Medium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Описательный текст блока</a:t>
              </a:r>
              <a:endParaRPr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xmlns="" id="{33C23648-995D-328F-BECD-3358FE3D97F6}"/>
                </a:ext>
              </a:extLst>
            </p:cNvPr>
            <p:cNvGrpSpPr/>
            <p:nvPr/>
          </p:nvGrpSpPr>
          <p:grpSpPr>
            <a:xfrm>
              <a:off x="10387446" y="511961"/>
              <a:ext cx="1288473" cy="1119447"/>
              <a:chOff x="6236500" y="631767"/>
              <a:chExt cx="1288473" cy="1119447"/>
            </a:xfrm>
          </p:grpSpPr>
          <p:sp>
            <p:nvSpPr>
              <p:cNvPr id="5" name="Овал 4">
                <a:extLst>
                  <a:ext uri="{FF2B5EF4-FFF2-40B4-BE49-F238E27FC236}">
                    <a16:creationId xmlns:a16="http://schemas.microsoft.com/office/drawing/2014/main" xmlns="" id="{D32E6432-E687-D8CB-FDA1-5CBDFED86028}"/>
                  </a:ext>
                </a:extLst>
              </p:cNvPr>
              <p:cNvSpPr/>
              <p:nvPr/>
            </p:nvSpPr>
            <p:spPr>
              <a:xfrm>
                <a:off x="6321014" y="631767"/>
                <a:ext cx="1119447" cy="1119447"/>
              </a:xfrm>
              <a:prstGeom prst="ellipse">
                <a:avLst/>
              </a:prstGeom>
              <a:solidFill>
                <a:srgbClr val="D4E5FE"/>
              </a:solidFill>
              <a:ln w="444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xmlns="" id="{13340C1E-615B-C444-A34A-8AEF76BF5B05}"/>
                  </a:ext>
                </a:extLst>
              </p:cNvPr>
              <p:cNvSpPr txBox="1"/>
              <p:nvPr/>
            </p:nvSpPr>
            <p:spPr>
              <a:xfrm>
                <a:off x="6236500" y="1049517"/>
                <a:ext cx="1288473" cy="2437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900" dirty="0">
                    <a:solidFill>
                      <a:schemeClr val="tx2">
                        <a:lumMod val="10000"/>
                      </a:schemeClr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"/>
                  </a:rPr>
                  <a:t>Изображение</a:t>
                </a:r>
                <a:endParaRPr lang="ru-RU" sz="11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sp>
        <p:nvSpPr>
          <p:cNvPr id="8" name="Google Shape;82;p10">
            <a:extLst>
              <a:ext uri="{FF2B5EF4-FFF2-40B4-BE49-F238E27FC236}">
                <a16:creationId xmlns:a16="http://schemas.microsoft.com/office/drawing/2014/main" xmlns="" id="{D8D83BA6-3086-F05D-661A-6CCD4B4F0666}"/>
              </a:ext>
            </a:extLst>
          </p:cNvPr>
          <p:cNvSpPr/>
          <p:nvPr/>
        </p:nvSpPr>
        <p:spPr>
          <a:xfrm>
            <a:off x="775399" y="733021"/>
            <a:ext cx="3070389" cy="2177700"/>
          </a:xfrm>
          <a:prstGeom prst="roundRect">
            <a:avLst>
              <a:gd name="adj" fmla="val 8823"/>
            </a:avLst>
          </a:prstGeom>
          <a:solidFill>
            <a:srgbClr val="D4E5FE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ЗАГОЛОВОК БЛОКА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100"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"/>
              <a:cs typeface="ALS Sector Regular" pitchFamily="2" charset="0"/>
              <a:sym typeface="Roboto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Описательный текст блока</a:t>
            </a: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9" name="Google Shape;82;p10">
            <a:extLst>
              <a:ext uri="{FF2B5EF4-FFF2-40B4-BE49-F238E27FC236}">
                <a16:creationId xmlns:a16="http://schemas.microsoft.com/office/drawing/2014/main" xmlns="" id="{CD6157D7-CF8C-1ACB-519A-6FA1AEF5A003}"/>
              </a:ext>
            </a:extLst>
          </p:cNvPr>
          <p:cNvSpPr/>
          <p:nvPr/>
        </p:nvSpPr>
        <p:spPr>
          <a:xfrm>
            <a:off x="4423659" y="729739"/>
            <a:ext cx="3070389" cy="2177700"/>
          </a:xfrm>
          <a:prstGeom prst="roundRect">
            <a:avLst>
              <a:gd name="adj" fmla="val 8823"/>
            </a:avLst>
          </a:prstGeom>
          <a:solidFill>
            <a:srgbClr val="176DEA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100" dirty="0">
              <a:solidFill>
                <a:schemeClr val="bg1"/>
              </a:solidFill>
              <a:latin typeface="ALS Sector Regular" pitchFamily="2" charset="0"/>
              <a:ea typeface="Roboto"/>
              <a:cs typeface="ALS Sector Regular" pitchFamily="2" charset="0"/>
              <a:sym typeface="Roboto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200" dirty="0">
              <a:solidFill>
                <a:schemeClr val="bg1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Описательный текст блока</a:t>
            </a:r>
            <a:endParaRPr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0" name="Google Shape;82;p10">
            <a:extLst>
              <a:ext uri="{FF2B5EF4-FFF2-40B4-BE49-F238E27FC236}">
                <a16:creationId xmlns:a16="http://schemas.microsoft.com/office/drawing/2014/main" xmlns="" id="{CB386C4C-3821-4159-136F-45280D969569}"/>
              </a:ext>
            </a:extLst>
          </p:cNvPr>
          <p:cNvSpPr/>
          <p:nvPr/>
        </p:nvSpPr>
        <p:spPr>
          <a:xfrm>
            <a:off x="4203427" y="3208130"/>
            <a:ext cx="3510851" cy="1358403"/>
          </a:xfrm>
          <a:prstGeom prst="roundRect">
            <a:avLst>
              <a:gd name="adj" fmla="val 8823"/>
            </a:avLst>
          </a:prstGeom>
          <a:solidFill>
            <a:srgbClr val="D4E5FE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ЗАГОЛОВОК БЛОКА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100"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"/>
              <a:cs typeface="ALS Sector Regular" pitchFamily="2" charset="0"/>
              <a:sym typeface="Roboto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Описательный текст блока</a:t>
            </a: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4" name="Google Shape;148;p4">
            <a:extLst>
              <a:ext uri="{FF2B5EF4-FFF2-40B4-BE49-F238E27FC236}">
                <a16:creationId xmlns:a16="http://schemas.microsoft.com/office/drawing/2014/main" xmlns="" id="{82959787-BE4E-BFB2-1780-1E5852EC9417}"/>
              </a:ext>
            </a:extLst>
          </p:cNvPr>
          <p:cNvSpPr/>
          <p:nvPr/>
        </p:nvSpPr>
        <p:spPr>
          <a:xfrm>
            <a:off x="6666679" y="5042273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176D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>
                <a:solidFill>
                  <a:srgbClr val="FFFFFF"/>
                </a:solidFill>
                <a:latin typeface="ALS Sector Regular" pitchFamily="2" charset="0"/>
                <a:cs typeface="ALS Sector Regular" pitchFamily="2" charset="0"/>
              </a:rPr>
              <a:t>Текст</a:t>
            </a:r>
            <a:endParaRPr lang="ru-RU" sz="1000" baseline="30000" dirty="0">
              <a:solidFill>
                <a:srgbClr val="FFFFFF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5" name="Google Shape;83;p10">
            <a:extLst>
              <a:ext uri="{FF2B5EF4-FFF2-40B4-BE49-F238E27FC236}">
                <a16:creationId xmlns:a16="http://schemas.microsoft.com/office/drawing/2014/main" xmlns="" id="{6178903E-C6CF-9DC9-9BDB-DF71D55CC286}"/>
              </a:ext>
            </a:extLst>
          </p:cNvPr>
          <p:cNvSpPr/>
          <p:nvPr/>
        </p:nvSpPr>
        <p:spPr>
          <a:xfrm>
            <a:off x="8842942" y="3168169"/>
            <a:ext cx="2299366" cy="4028547"/>
          </a:xfrm>
          <a:prstGeom prst="roundRect">
            <a:avLst>
              <a:gd name="adj" fmla="val 5355"/>
            </a:avLst>
          </a:prstGeom>
          <a:solidFill>
            <a:srgbClr val="FFFFFF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44000" tIns="144000" rIns="216000" bIns="0" anchor="t" anchorCtr="0">
            <a:noAutofit/>
          </a:bodyPr>
          <a:lstStyle/>
          <a:p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Если в тексте присутствует </a:t>
            </a:r>
            <a:r>
              <a:rPr lang="ru-RU" sz="14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информация</a:t>
            </a: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, на которой стоит визуально </a:t>
            </a:r>
            <a:r>
              <a:rPr lang="ru-RU" sz="14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акцентировать внимание, </a:t>
            </a: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используйте выделение цветом.</a:t>
            </a:r>
            <a:endParaRPr lang="x-none"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cxnSp>
        <p:nvCxnSpPr>
          <p:cNvPr id="16" name="Google Shape;422;g14739c8fea3_0_168">
            <a:extLst>
              <a:ext uri="{FF2B5EF4-FFF2-40B4-BE49-F238E27FC236}">
                <a16:creationId xmlns:a16="http://schemas.microsoft.com/office/drawing/2014/main" xmlns="" id="{CBC8ABC4-9B5A-57A6-2E9C-47D559AD2564}"/>
              </a:ext>
            </a:extLst>
          </p:cNvPr>
          <p:cNvCxnSpPr>
            <a:cxnSpLocks/>
          </p:cNvCxnSpPr>
          <p:nvPr/>
        </p:nvCxnSpPr>
        <p:spPr>
          <a:xfrm flipV="1">
            <a:off x="8269629" y="3211429"/>
            <a:ext cx="0" cy="3321592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6666679" y="5606260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Текст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1" name="Google Shape;148;p4">
            <a:extLst>
              <a:ext uri="{FF2B5EF4-FFF2-40B4-BE49-F238E27FC236}">
                <a16:creationId xmlns:a16="http://schemas.microsoft.com/office/drawing/2014/main" xmlns="" id="{1ACA377B-88E6-A0DA-ED2F-E0BCDFBD3239}"/>
              </a:ext>
            </a:extLst>
          </p:cNvPr>
          <p:cNvSpPr/>
          <p:nvPr/>
        </p:nvSpPr>
        <p:spPr>
          <a:xfrm>
            <a:off x="6666679" y="6170247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D4E5FE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Текст</a:t>
            </a:r>
            <a:endParaRPr lang="ru-RU" sz="1000" baseline="30000" dirty="0">
              <a:solidFill>
                <a:srgbClr val="176DEA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2" name="Google Shape;82;p10">
            <a:extLst>
              <a:ext uri="{FF2B5EF4-FFF2-40B4-BE49-F238E27FC236}">
                <a16:creationId xmlns:a16="http://schemas.microsoft.com/office/drawing/2014/main" xmlns="" id="{A16DF7BD-5A8B-30D3-3F11-DD042D100DC9}"/>
              </a:ext>
            </a:extLst>
          </p:cNvPr>
          <p:cNvSpPr/>
          <p:nvPr/>
        </p:nvSpPr>
        <p:spPr>
          <a:xfrm>
            <a:off x="801847" y="3208130"/>
            <a:ext cx="2217144" cy="972000"/>
          </a:xfrm>
          <a:prstGeom prst="roundRect">
            <a:avLst>
              <a:gd name="adj" fmla="val 10217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90000" tIns="72000" rIns="72000" bIns="0" anchor="t" anchorCtr="0">
            <a:noAutofit/>
          </a:bodyPr>
          <a:lstStyle/>
          <a:p>
            <a:r>
              <a: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 к блоку</a:t>
            </a:r>
          </a:p>
        </p:txBody>
      </p:sp>
      <p:sp>
        <p:nvSpPr>
          <p:cNvPr id="24" name="Google Shape;82;p10">
            <a:extLst>
              <a:ext uri="{FF2B5EF4-FFF2-40B4-BE49-F238E27FC236}">
                <a16:creationId xmlns:a16="http://schemas.microsoft.com/office/drawing/2014/main" xmlns="" id="{4BAF9D4F-44DD-B910-527A-696771B01E3D}"/>
              </a:ext>
            </a:extLst>
          </p:cNvPr>
          <p:cNvSpPr/>
          <p:nvPr/>
        </p:nvSpPr>
        <p:spPr>
          <a:xfrm>
            <a:off x="801847" y="4308206"/>
            <a:ext cx="2217144" cy="972000"/>
          </a:xfrm>
          <a:prstGeom prst="roundRect">
            <a:avLst>
              <a:gd name="adj" fmla="val 9295"/>
            </a:avLst>
          </a:prstGeom>
          <a:solidFill>
            <a:srgbClr val="D4E5FE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90000" tIns="72000" rIns="72000" bIns="0" anchor="t" anchorCtr="0">
            <a:noAutofit/>
          </a:bodyPr>
          <a:lstStyle/>
          <a:p>
            <a:r>
              <a:rPr lang="ru-RU" sz="1000" dirty="0">
                <a:solidFill>
                  <a:srgbClr val="23232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 к блоку</a:t>
            </a:r>
          </a:p>
        </p:txBody>
      </p:sp>
      <p:sp>
        <p:nvSpPr>
          <p:cNvPr id="26" name="Google Shape;82;p10">
            <a:extLst>
              <a:ext uri="{FF2B5EF4-FFF2-40B4-BE49-F238E27FC236}">
                <a16:creationId xmlns:a16="http://schemas.microsoft.com/office/drawing/2014/main" xmlns="" id="{FA14381C-4527-E350-57B5-0C04C25D6CBA}"/>
              </a:ext>
            </a:extLst>
          </p:cNvPr>
          <p:cNvSpPr/>
          <p:nvPr/>
        </p:nvSpPr>
        <p:spPr>
          <a:xfrm>
            <a:off x="801847" y="5405047"/>
            <a:ext cx="2217144" cy="972000"/>
          </a:xfrm>
          <a:prstGeom prst="roundRect">
            <a:avLst>
              <a:gd name="adj" fmla="val 10217"/>
            </a:avLst>
          </a:prstGeom>
          <a:solidFill>
            <a:srgbClr val="176DEA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90000" tIns="72000" rIns="72000" bIns="0" anchor="t" anchorCtr="0">
            <a:no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 к блоку</a:t>
            </a:r>
          </a:p>
        </p:txBody>
      </p:sp>
      <p:sp>
        <p:nvSpPr>
          <p:cNvPr id="28" name="Google Shape;306;p7">
            <a:extLst>
              <a:ext uri="{FF2B5EF4-FFF2-40B4-BE49-F238E27FC236}">
                <a16:creationId xmlns:a16="http://schemas.microsoft.com/office/drawing/2014/main" xmlns="" id="{D02FDC81-804A-BF3A-2B90-56AA0E5835C0}"/>
              </a:ext>
            </a:extLst>
          </p:cNvPr>
          <p:cNvSpPr txBox="1"/>
          <p:nvPr/>
        </p:nvSpPr>
        <p:spPr>
          <a:xfrm>
            <a:off x="801847" y="209340"/>
            <a:ext cx="9221014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ВАРИАЦИИ ДОПОЛНИТЕЛЬНЫХ ГРАФИЧЕСКИХ ЭЛЕМЕНТОВ</a:t>
            </a:r>
            <a:endParaRPr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xmlns="" id="{BCE02991-1F7A-4875-8DFF-E6AEBFEF5120}"/>
              </a:ext>
            </a:extLst>
          </p:cNvPr>
          <p:cNvGrpSpPr/>
          <p:nvPr/>
        </p:nvGrpSpPr>
        <p:grpSpPr>
          <a:xfrm>
            <a:off x="4203427" y="4795888"/>
            <a:ext cx="2111119" cy="1930400"/>
            <a:chOff x="4203427" y="4795888"/>
            <a:chExt cx="2111119" cy="1930400"/>
          </a:xfrm>
        </p:grpSpPr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xmlns="" id="{5A88A60A-BF46-3E43-EDD6-11D79432A58E}"/>
                </a:ext>
              </a:extLst>
            </p:cNvPr>
            <p:cNvGrpSpPr/>
            <p:nvPr/>
          </p:nvGrpSpPr>
          <p:grpSpPr>
            <a:xfrm>
              <a:off x="4203427" y="4795888"/>
              <a:ext cx="2111119" cy="1930400"/>
              <a:chOff x="5347293" y="4590501"/>
              <a:chExt cx="2111119" cy="1930400"/>
            </a:xfrm>
          </p:grpSpPr>
          <p:sp>
            <p:nvSpPr>
              <p:cNvPr id="17" name="Овал 16">
                <a:extLst>
                  <a:ext uri="{FF2B5EF4-FFF2-40B4-BE49-F238E27FC236}">
                    <a16:creationId xmlns:a16="http://schemas.microsoft.com/office/drawing/2014/main" xmlns="" id="{0B6A4EAB-7DBB-111A-DC55-4D89CDD6920D}"/>
                  </a:ext>
                </a:extLst>
              </p:cNvPr>
              <p:cNvSpPr/>
              <p:nvPr/>
            </p:nvSpPr>
            <p:spPr>
              <a:xfrm>
                <a:off x="5347293" y="4590501"/>
                <a:ext cx="1930400" cy="1930400"/>
              </a:xfrm>
              <a:prstGeom prst="ellipse">
                <a:avLst/>
              </a:prstGeom>
              <a:solidFill>
                <a:srgbClr val="D4E5FE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8" name="Google Shape;148;p4">
                <a:extLst>
                  <a:ext uri="{FF2B5EF4-FFF2-40B4-BE49-F238E27FC236}">
                    <a16:creationId xmlns:a16="http://schemas.microsoft.com/office/drawing/2014/main" xmlns="" id="{5CBB2C4D-BC11-17FA-ACC3-CFFA4068666E}"/>
                  </a:ext>
                </a:extLst>
              </p:cNvPr>
              <p:cNvSpPr/>
              <p:nvPr/>
            </p:nvSpPr>
            <p:spPr>
              <a:xfrm>
                <a:off x="6572598" y="4836886"/>
                <a:ext cx="885814" cy="399734"/>
              </a:xfrm>
              <a:prstGeom prst="roundRect">
                <a:avLst>
                  <a:gd name="adj" fmla="val 23817"/>
                </a:avLst>
              </a:prstGeom>
              <a:solidFill>
                <a:srgbClr val="176DEA"/>
              </a:solidFill>
              <a:ln>
                <a:noFill/>
              </a:ln>
            </p:spPr>
            <p:txBody>
              <a:bodyPr spcFirstLastPara="1" wrap="square" lIns="72000" tIns="0" rIns="36000" bIns="0" anchor="ctr" anchorCtr="0">
                <a:noAutofit/>
              </a:bodyPr>
              <a:lstStyle/>
              <a:p>
                <a:pPr lvl="0"/>
                <a:r>
                  <a:rPr lang="ru-RU" sz="1200" dirty="0">
                    <a:solidFill>
                      <a:srgbClr val="FFFFFF"/>
                    </a:solidFill>
                    <a:latin typeface="ALS Sector Regular" pitchFamily="2" charset="0"/>
                    <a:cs typeface="ALS Sector Regular" pitchFamily="2" charset="0"/>
                  </a:rPr>
                  <a:t>Текст</a:t>
                </a:r>
                <a:endParaRPr lang="ru-RU" sz="1000" baseline="30000" dirty="0">
                  <a:solidFill>
                    <a:srgbClr val="FFFFFF"/>
                  </a:solidFill>
                  <a:latin typeface="ALS Sector Regular" pitchFamily="2" charset="0"/>
                  <a:cs typeface="ALS Sector Regular" pitchFamily="2" charset="0"/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FDBF1FE9-8678-C623-2FF9-3770300C5913}"/>
                </a:ext>
              </a:extLst>
            </p:cNvPr>
            <p:cNvSpPr txBox="1"/>
            <p:nvPr/>
          </p:nvSpPr>
          <p:spPr>
            <a:xfrm>
              <a:off x="4524390" y="5648955"/>
              <a:ext cx="1288473" cy="2773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6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sp>
        <p:nvSpPr>
          <p:cNvPr id="36" name="Google Shape;306;p7">
            <a:extLst>
              <a:ext uri="{FF2B5EF4-FFF2-40B4-BE49-F238E27FC236}">
                <a16:creationId xmlns:a16="http://schemas.microsoft.com/office/drawing/2014/main" xmlns="" id="{8CC6D6CE-3A5E-DBA9-B867-04C737CEEDB6}"/>
              </a:ext>
            </a:extLst>
          </p:cNvPr>
          <p:cNvSpPr txBox="1"/>
          <p:nvPr/>
        </p:nvSpPr>
        <p:spPr>
          <a:xfrm>
            <a:off x="4554842" y="899723"/>
            <a:ext cx="2356759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2200"/>
            </a:pPr>
            <a:r>
              <a:rPr lang="ru-RU" sz="1400" spc="3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</a:p>
        </p:txBody>
      </p:sp>
    </p:spTree>
    <p:extLst>
      <p:ext uri="{BB962C8B-B14F-4D97-AF65-F5344CB8AC3E}">
        <p14:creationId xmlns:p14="http://schemas.microsoft.com/office/powerpoint/2010/main" val="2958812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xmlns="" id="{B7A821BA-63D0-65FA-C213-1078711A81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8929178"/>
              </p:ext>
            </p:extLst>
          </p:nvPr>
        </p:nvGraphicFramePr>
        <p:xfrm>
          <a:off x="8801100" y="300494"/>
          <a:ext cx="2928461" cy="2603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Диаграмма 16">
            <a:extLst>
              <a:ext uri="{FF2B5EF4-FFF2-40B4-BE49-F238E27FC236}">
                <a16:creationId xmlns:a16="http://schemas.microsoft.com/office/drawing/2014/main" xmlns="" id="{5B1496B7-E6BC-0EB3-D056-51D266C3D3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0328922"/>
              </p:ext>
            </p:extLst>
          </p:nvPr>
        </p:nvGraphicFramePr>
        <p:xfrm>
          <a:off x="9311101" y="2960044"/>
          <a:ext cx="1908453" cy="166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1" name="Диаграмма 20">
            <a:extLst>
              <a:ext uri="{FF2B5EF4-FFF2-40B4-BE49-F238E27FC236}">
                <a16:creationId xmlns:a16="http://schemas.microsoft.com/office/drawing/2014/main" xmlns="" id="{20C54E0A-88CB-0297-F708-1A40E747DE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5372120"/>
              </p:ext>
            </p:extLst>
          </p:nvPr>
        </p:nvGraphicFramePr>
        <p:xfrm>
          <a:off x="3407379" y="3101121"/>
          <a:ext cx="5197776" cy="30399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xmlns="" id="{A24E5620-BD16-0CA4-8305-2C887EC461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7924543"/>
              </p:ext>
            </p:extLst>
          </p:nvPr>
        </p:nvGraphicFramePr>
        <p:xfrm>
          <a:off x="9427360" y="4677074"/>
          <a:ext cx="1675933" cy="166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8" name="Google Shape;306;p7">
            <a:extLst>
              <a:ext uri="{FF2B5EF4-FFF2-40B4-BE49-F238E27FC236}">
                <a16:creationId xmlns:a16="http://schemas.microsoft.com/office/drawing/2014/main" xmlns="" id="{0B845759-DE12-77AB-546B-CCE00A4BDC87}"/>
              </a:ext>
            </a:extLst>
          </p:cNvPr>
          <p:cNvSpPr txBox="1"/>
          <p:nvPr/>
        </p:nvSpPr>
        <p:spPr>
          <a:xfrm>
            <a:off x="462439" y="300494"/>
            <a:ext cx="7550245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ВАРИАЦИИ ИСПОЛЬЗОВАНИЯ ГРАФИКОВ</a:t>
            </a:r>
            <a:endParaRPr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aphicFrame>
        <p:nvGraphicFramePr>
          <p:cNvPr id="3" name="Chart 3">
            <a:extLst>
              <a:ext uri="{FF2B5EF4-FFF2-40B4-BE49-F238E27FC236}">
                <a16:creationId xmlns:a16="http://schemas.microsoft.com/office/drawing/2014/main" xmlns="" id="{3E52F846-7042-D4B8-C779-B1BB60B263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5910240"/>
              </p:ext>
            </p:extLst>
          </p:nvPr>
        </p:nvGraphicFramePr>
        <p:xfrm>
          <a:off x="362657" y="1859448"/>
          <a:ext cx="2928461" cy="3789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cxnSp>
        <p:nvCxnSpPr>
          <p:cNvPr id="12" name="Google Shape;422;g14739c8fea3_0_168">
            <a:extLst>
              <a:ext uri="{FF2B5EF4-FFF2-40B4-BE49-F238E27FC236}">
                <a16:creationId xmlns:a16="http://schemas.microsoft.com/office/drawing/2014/main" xmlns="" id="{A6FD57F0-5533-8CBC-1E24-E04A52D7B038}"/>
              </a:ext>
            </a:extLst>
          </p:cNvPr>
          <p:cNvCxnSpPr>
            <a:cxnSpLocks/>
          </p:cNvCxnSpPr>
          <p:nvPr/>
        </p:nvCxnSpPr>
        <p:spPr>
          <a:xfrm flipV="1">
            <a:off x="8883579" y="654437"/>
            <a:ext cx="0" cy="5683667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9661697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06;p7">
            <a:extLst>
              <a:ext uri="{FF2B5EF4-FFF2-40B4-BE49-F238E27FC236}">
                <a16:creationId xmlns:a16="http://schemas.microsoft.com/office/drawing/2014/main" xmlns="" id="{A9F2B8B8-91C3-D6AD-B516-3656B107E745}"/>
              </a:ext>
            </a:extLst>
          </p:cNvPr>
          <p:cNvSpPr txBox="1"/>
          <p:nvPr/>
        </p:nvSpPr>
        <p:spPr>
          <a:xfrm>
            <a:off x="521674" y="288000"/>
            <a:ext cx="816512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  <a:p>
            <a:pPr lvl="0"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ВАРИАЦИЯ ИСПОЛЬЗОВАНИЯ ТАБЛИЦ</a:t>
            </a:r>
            <a:endParaRPr lang="ru-RU" sz="1200"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672C139C-C6B8-E42F-F751-E00F2D6B34E8}"/>
              </a:ext>
            </a:extLst>
          </p:cNvPr>
          <p:cNvGrpSpPr/>
          <p:nvPr/>
        </p:nvGrpSpPr>
        <p:grpSpPr>
          <a:xfrm>
            <a:off x="137327" y="1380265"/>
            <a:ext cx="5826874" cy="4993793"/>
            <a:chOff x="273404" y="1044111"/>
            <a:chExt cx="7723766" cy="5893626"/>
          </a:xfrm>
        </p:grpSpPr>
        <p:graphicFrame>
          <p:nvGraphicFramePr>
            <p:cNvPr id="3" name="Google Shape;471;g14739c8fea3_0_278">
              <a:extLst>
                <a:ext uri="{FF2B5EF4-FFF2-40B4-BE49-F238E27FC236}">
                  <a16:creationId xmlns:a16="http://schemas.microsoft.com/office/drawing/2014/main" xmlns="" id="{F81D14F7-0985-D660-8DD8-359060A3D78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86423730"/>
                </p:ext>
              </p:extLst>
            </p:nvPr>
          </p:nvGraphicFramePr>
          <p:xfrm>
            <a:off x="273404" y="1395038"/>
            <a:ext cx="7723766" cy="5542699"/>
          </p:xfrm>
          <a:graphic>
            <a:graphicData uri="http://schemas.openxmlformats.org/drawingml/2006/table">
              <a:tbl>
                <a:tblPr>
                  <a:noFill/>
                </a:tblPr>
                <a:tblGrid>
                  <a:gridCol w="1737124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784234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  <a:gridCol w="293051">
                    <a:extLst>
                      <a:ext uri="{9D8B030D-6E8A-4147-A177-3AD203B41FA5}">
                        <a16:colId xmlns:a16="http://schemas.microsoft.com/office/drawing/2014/main" xmlns="" val="20002"/>
                      </a:ext>
                    </a:extLst>
                  </a:gridCol>
                  <a:gridCol w="1881053">
                    <a:extLst>
                      <a:ext uri="{9D8B030D-6E8A-4147-A177-3AD203B41FA5}">
                        <a16:colId xmlns:a16="http://schemas.microsoft.com/office/drawing/2014/main" xmlns="" val="20003"/>
                      </a:ext>
                    </a:extLst>
                  </a:gridCol>
                  <a:gridCol w="1131412">
                    <a:extLst>
                      <a:ext uri="{9D8B030D-6E8A-4147-A177-3AD203B41FA5}">
                        <a16:colId xmlns:a16="http://schemas.microsoft.com/office/drawing/2014/main" xmlns="" val="20004"/>
                      </a:ext>
                    </a:extLst>
                  </a:gridCol>
                </a:tblGrid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49679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  <a:tr h="49679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6"/>
                    </a:ext>
                  </a:extLst>
                </a:tr>
                <a:tr h="530727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7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8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9"/>
                    </a:ext>
                  </a:extLst>
                </a:tr>
              </a:tbl>
            </a:graphicData>
          </a:graphic>
        </p:graphicFrame>
        <p:cxnSp>
          <p:nvCxnSpPr>
            <p:cNvPr id="7" name="Google Shape;472;g14739c8fea3_0_278">
              <a:extLst>
                <a:ext uri="{FF2B5EF4-FFF2-40B4-BE49-F238E27FC236}">
                  <a16:creationId xmlns:a16="http://schemas.microsoft.com/office/drawing/2014/main" xmlns="" id="{C909B415-DC49-53C8-B937-9B7140D3F6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5882" y="1044111"/>
              <a:ext cx="0" cy="5893626"/>
            </a:xfrm>
            <a:prstGeom prst="straightConnector1">
              <a:avLst/>
            </a:prstGeom>
            <a:noFill/>
            <a:ln w="1587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467;g14739c8fea3_0_278">
              <a:extLst>
                <a:ext uri="{FF2B5EF4-FFF2-40B4-BE49-F238E27FC236}">
                  <a16:creationId xmlns:a16="http://schemas.microsoft.com/office/drawing/2014/main" xmlns="" id="{F70D8542-028A-48F9-A8BD-AF35559EED09}"/>
                </a:ext>
              </a:extLst>
            </p:cNvPr>
            <p:cNvSpPr txBox="1"/>
            <p:nvPr/>
          </p:nvSpPr>
          <p:spPr>
            <a:xfrm>
              <a:off x="273404" y="1080159"/>
              <a:ext cx="1257234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ru-RU" sz="1050" b="0" i="0" u="none" strike="noStrike" cap="none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  <a:sym typeface="Arial"/>
                </a:rPr>
                <a:t>ПЕРИОД</a:t>
              </a:r>
              <a:endParaRPr sz="2000" b="0" i="0" u="none" strike="noStrike" cap="none" dirty="0">
                <a:solidFill>
                  <a:srgbClr val="4169E1"/>
                </a:solidFill>
                <a:latin typeface="ALS Sector Regular" pitchFamily="2" charset="0"/>
                <a:cs typeface="ALS Sector Regular" pitchFamily="2" charset="0"/>
                <a:sym typeface="Arial"/>
              </a:endParaRPr>
            </a:p>
          </p:txBody>
        </p:sp>
        <p:sp>
          <p:nvSpPr>
            <p:cNvPr id="11" name="Google Shape;467;g14739c8fea3_0_278">
              <a:extLst>
                <a:ext uri="{FF2B5EF4-FFF2-40B4-BE49-F238E27FC236}">
                  <a16:creationId xmlns:a16="http://schemas.microsoft.com/office/drawing/2014/main" xmlns="" id="{81B30735-920A-24AC-8F48-606D9A6DFABE}"/>
                </a:ext>
              </a:extLst>
            </p:cNvPr>
            <p:cNvSpPr txBox="1"/>
            <p:nvPr/>
          </p:nvSpPr>
          <p:spPr>
            <a:xfrm>
              <a:off x="4043884" y="1062134"/>
              <a:ext cx="1257234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ru-RU" sz="1050" b="0" i="0" u="none" strike="noStrike" cap="none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  <a:sym typeface="Arial"/>
                </a:rPr>
                <a:t>ПЕРИОД</a:t>
              </a:r>
              <a:endParaRPr sz="2000" b="0" i="0" u="none" strike="noStrike" cap="none" dirty="0">
                <a:solidFill>
                  <a:srgbClr val="4169E1"/>
                </a:solidFill>
                <a:latin typeface="ALS Sector Regular" pitchFamily="2" charset="0"/>
                <a:cs typeface="ALS Sector Regular" pitchFamily="2" charset="0"/>
                <a:sym typeface="Arial"/>
              </a:endParaRPr>
            </a:p>
          </p:txBody>
        </p: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xmlns="" id="{ECB5E9AE-5D6A-879C-C175-E868D747F3D4}"/>
              </a:ext>
            </a:extLst>
          </p:cNvPr>
          <p:cNvGrpSpPr/>
          <p:nvPr/>
        </p:nvGrpSpPr>
        <p:grpSpPr>
          <a:xfrm>
            <a:off x="6197740" y="1380263"/>
            <a:ext cx="5826874" cy="4993795"/>
            <a:chOff x="6276118" y="1380263"/>
            <a:chExt cx="5826874" cy="4993795"/>
          </a:xfrm>
        </p:grpSpPr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xmlns="" id="{7B40541C-20E7-39C9-79BA-3774E0413C24}"/>
                </a:ext>
              </a:extLst>
            </p:cNvPr>
            <p:cNvGrpSpPr/>
            <p:nvPr/>
          </p:nvGrpSpPr>
          <p:grpSpPr>
            <a:xfrm>
              <a:off x="6276118" y="1380263"/>
              <a:ext cx="5826874" cy="4993795"/>
              <a:chOff x="-36164" y="1044109"/>
              <a:chExt cx="7723767" cy="5893628"/>
            </a:xfrm>
          </p:grpSpPr>
          <p:graphicFrame>
            <p:nvGraphicFramePr>
              <p:cNvPr id="25" name="Google Shape;471;g14739c8fea3_0_278">
                <a:extLst>
                  <a:ext uri="{FF2B5EF4-FFF2-40B4-BE49-F238E27FC236}">
                    <a16:creationId xmlns:a16="http://schemas.microsoft.com/office/drawing/2014/main" xmlns="" id="{DA607922-A2B2-C1D2-699A-3086C3DFF37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63575391"/>
                  </p:ext>
                </p:extLst>
              </p:nvPr>
            </p:nvGraphicFramePr>
            <p:xfrm>
              <a:off x="-36164" y="1395038"/>
              <a:ext cx="7723767" cy="5542699"/>
            </p:xfrm>
            <a:graphic>
              <a:graphicData uri="http://schemas.openxmlformats.org/drawingml/2006/table">
                <a:tbl>
                  <a:tblPr>
                    <a:noFill/>
                  </a:tblPr>
                  <a:tblGrid>
                    <a:gridCol w="1737124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784234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293051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1557293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1455172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5FE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49679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49679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530727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</a:tbl>
              </a:graphicData>
            </a:graphic>
          </p:graphicFrame>
          <p:cxnSp>
            <p:nvCxnSpPr>
              <p:cNvPr id="26" name="Google Shape;472;g14739c8fea3_0_278">
                <a:extLst>
                  <a:ext uri="{FF2B5EF4-FFF2-40B4-BE49-F238E27FC236}">
                    <a16:creationId xmlns:a16="http://schemas.microsoft.com/office/drawing/2014/main" xmlns="" id="{D0FBAC83-ABF3-B742-F301-3E5DE8E41BB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6886" y="1044111"/>
                <a:ext cx="0" cy="5893626"/>
              </a:xfrm>
              <a:prstGeom prst="straightConnector1">
                <a:avLst/>
              </a:prstGeom>
              <a:noFill/>
              <a:ln w="1587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8" name="Google Shape;467;g14739c8fea3_0_278">
                <a:extLst>
                  <a:ext uri="{FF2B5EF4-FFF2-40B4-BE49-F238E27FC236}">
                    <a16:creationId xmlns:a16="http://schemas.microsoft.com/office/drawing/2014/main" xmlns="" id="{3A98CF6C-0F43-2879-83B1-69973736136E}"/>
                  </a:ext>
                </a:extLst>
              </p:cNvPr>
              <p:cNvSpPr txBox="1"/>
              <p:nvPr/>
            </p:nvSpPr>
            <p:spPr>
              <a:xfrm>
                <a:off x="3710254" y="1044109"/>
                <a:ext cx="2102229" cy="23610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30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ru-RU" sz="1050" dirty="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  <a:sym typeface="Arial"/>
                  </a:rPr>
                  <a:t>ХАРАКТЕРИСТИКА</a:t>
                </a:r>
                <a:endParaRPr sz="2000" b="0" i="0" u="none" strike="noStrike" cap="none" dirty="0">
                  <a:solidFill>
                    <a:srgbClr val="4169E1"/>
                  </a:solidFill>
                  <a:latin typeface="ALS Sector Regular" pitchFamily="2" charset="0"/>
                  <a:cs typeface="ALS Sector Regular" pitchFamily="2" charset="0"/>
                  <a:sym typeface="Arial"/>
                </a:endParaRPr>
              </a:p>
            </p:txBody>
          </p:sp>
        </p:grpSp>
        <p:sp>
          <p:nvSpPr>
            <p:cNvPr id="34" name="Google Shape;467;g14739c8fea3_0_278">
              <a:extLst>
                <a:ext uri="{FF2B5EF4-FFF2-40B4-BE49-F238E27FC236}">
                  <a16:creationId xmlns:a16="http://schemas.microsoft.com/office/drawing/2014/main" xmlns="" id="{43BFF877-B0DB-1FFF-28A3-79C93E80F9FF}"/>
                </a:ext>
              </a:extLst>
            </p:cNvPr>
            <p:cNvSpPr txBox="1"/>
            <p:nvPr/>
          </p:nvSpPr>
          <p:spPr>
            <a:xfrm>
              <a:off x="6276118" y="1380265"/>
              <a:ext cx="1585939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ru-RU" sz="105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  <a:sym typeface="Arial"/>
                </a:rPr>
                <a:t>ХАРАКТЕРИСТИКА</a:t>
              </a:r>
              <a:endParaRPr sz="2000" b="0" i="0" u="none" strike="noStrike" cap="none" dirty="0">
                <a:solidFill>
                  <a:srgbClr val="4169E1"/>
                </a:solidFill>
                <a:latin typeface="ALS Sector Regular" pitchFamily="2" charset="0"/>
                <a:cs typeface="ALS Sector Regular" pitchFamily="2" charset="0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57308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9;p3">
            <a:extLst>
              <a:ext uri="{FF2B5EF4-FFF2-40B4-BE49-F238E27FC236}">
                <a16:creationId xmlns:a16="http://schemas.microsoft.com/office/drawing/2014/main" xmlns="" id="{0DB4715A-2D84-5853-63B9-78463DD2ADF0}"/>
              </a:ext>
            </a:extLst>
          </p:cNvPr>
          <p:cNvSpPr txBox="1"/>
          <p:nvPr/>
        </p:nvSpPr>
        <p:spPr>
          <a:xfrm>
            <a:off x="530123" y="1558436"/>
            <a:ext cx="2276390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400" spc="3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sz="1400" spc="3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5314A40-787E-91D9-F55A-6DD8BE789B1D}"/>
              </a:ext>
            </a:extLst>
          </p:cNvPr>
          <p:cNvSpPr txBox="1"/>
          <p:nvPr/>
        </p:nvSpPr>
        <p:spPr>
          <a:xfrm>
            <a:off x="521674" y="1999441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x-none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x-none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cxnSp>
        <p:nvCxnSpPr>
          <p:cNvPr id="22" name="Google Shape;138;p4">
            <a:extLst>
              <a:ext uri="{FF2B5EF4-FFF2-40B4-BE49-F238E27FC236}">
                <a16:creationId xmlns:a16="http://schemas.microsoft.com/office/drawing/2014/main" xmlns="" id="{FF78AED0-7F5D-286D-7508-539A6E92DC7D}"/>
              </a:ext>
            </a:extLst>
          </p:cNvPr>
          <p:cNvCxnSpPr>
            <a:cxnSpLocks/>
          </p:cNvCxnSpPr>
          <p:nvPr/>
        </p:nvCxnSpPr>
        <p:spPr>
          <a:xfrm flipV="1">
            <a:off x="8257379" y="1557013"/>
            <a:ext cx="0" cy="4728955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306;p7">
            <a:extLst>
              <a:ext uri="{FF2B5EF4-FFF2-40B4-BE49-F238E27FC236}">
                <a16:creationId xmlns:a16="http://schemas.microsoft.com/office/drawing/2014/main" xmlns="" id="{794A5E33-E2C5-0AF6-D01C-AE0AC7A94F9A}"/>
              </a:ext>
            </a:extLst>
          </p:cNvPr>
          <p:cNvSpPr txBox="1"/>
          <p:nvPr/>
        </p:nvSpPr>
        <p:spPr>
          <a:xfrm>
            <a:off x="521674" y="474975"/>
            <a:ext cx="8165126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cxnSp>
        <p:nvCxnSpPr>
          <p:cNvPr id="28" name="Google Shape;138;p4">
            <a:extLst>
              <a:ext uri="{FF2B5EF4-FFF2-40B4-BE49-F238E27FC236}">
                <a16:creationId xmlns:a16="http://schemas.microsoft.com/office/drawing/2014/main" xmlns="" id="{93BC3971-B97C-A629-756B-F725021C30EC}"/>
              </a:ext>
            </a:extLst>
          </p:cNvPr>
          <p:cNvCxnSpPr>
            <a:cxnSpLocks/>
          </p:cNvCxnSpPr>
          <p:nvPr/>
        </p:nvCxnSpPr>
        <p:spPr>
          <a:xfrm flipV="1">
            <a:off x="3906769" y="1557013"/>
            <a:ext cx="0" cy="4728955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69;p3">
            <a:extLst>
              <a:ext uri="{FF2B5EF4-FFF2-40B4-BE49-F238E27FC236}">
                <a16:creationId xmlns:a16="http://schemas.microsoft.com/office/drawing/2014/main" xmlns="" id="{351B7440-4396-6D05-F13F-9CE53F7F90AC}"/>
              </a:ext>
            </a:extLst>
          </p:cNvPr>
          <p:cNvSpPr txBox="1"/>
          <p:nvPr/>
        </p:nvSpPr>
        <p:spPr>
          <a:xfrm>
            <a:off x="4238477" y="1557013"/>
            <a:ext cx="2276390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400" spc="3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sz="1400" spc="3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696E1648-F864-9E63-6672-C8556EA970AE}"/>
              </a:ext>
            </a:extLst>
          </p:cNvPr>
          <p:cNvSpPr txBox="1"/>
          <p:nvPr/>
        </p:nvSpPr>
        <p:spPr>
          <a:xfrm>
            <a:off x="4230028" y="1998018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x-none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x-none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31" name="Google Shape;69;p3">
            <a:extLst>
              <a:ext uri="{FF2B5EF4-FFF2-40B4-BE49-F238E27FC236}">
                <a16:creationId xmlns:a16="http://schemas.microsoft.com/office/drawing/2014/main" xmlns="" id="{272AA3F3-32EE-6094-F5F4-5F0BA9EF8171}"/>
              </a:ext>
            </a:extLst>
          </p:cNvPr>
          <p:cNvSpPr txBox="1"/>
          <p:nvPr/>
        </p:nvSpPr>
        <p:spPr>
          <a:xfrm>
            <a:off x="8589086" y="1557013"/>
            <a:ext cx="2276390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400" spc="3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sz="1400" spc="3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1E8042CA-0A07-745C-7F64-6115A266083C}"/>
              </a:ext>
            </a:extLst>
          </p:cNvPr>
          <p:cNvSpPr txBox="1"/>
          <p:nvPr/>
        </p:nvSpPr>
        <p:spPr>
          <a:xfrm>
            <a:off x="8580637" y="1998018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x-none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x-none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08AE599A-9FF8-BCAF-7FDF-952E6CB60980}"/>
              </a:ext>
            </a:extLst>
          </p:cNvPr>
          <p:cNvSpPr txBox="1"/>
          <p:nvPr/>
        </p:nvSpPr>
        <p:spPr>
          <a:xfrm>
            <a:off x="4238477" y="4546756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x-none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x-none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xmlns="" id="{E48F9608-A30B-0D6F-F12A-BB5AFA148F9D}"/>
              </a:ext>
            </a:extLst>
          </p:cNvPr>
          <p:cNvGrpSpPr/>
          <p:nvPr/>
        </p:nvGrpSpPr>
        <p:grpSpPr>
          <a:xfrm>
            <a:off x="-343113" y="3840480"/>
            <a:ext cx="3373821" cy="3373821"/>
            <a:chOff x="-343113" y="3840480"/>
            <a:chExt cx="3373821" cy="3373821"/>
          </a:xfrm>
        </p:grpSpPr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54E62592-45BF-4C22-0EBD-F92D2521BAC9}"/>
                </a:ext>
              </a:extLst>
            </p:cNvPr>
            <p:cNvSpPr/>
            <p:nvPr/>
          </p:nvSpPr>
          <p:spPr>
            <a:xfrm>
              <a:off x="-343113" y="3840480"/>
              <a:ext cx="3373821" cy="3373821"/>
            </a:xfrm>
            <a:prstGeom prst="ellipse">
              <a:avLst/>
            </a:prstGeom>
            <a:solidFill>
              <a:srgbClr val="D4E5F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386A9820-9CB0-BFF7-C628-82ABC11ED47C}"/>
                </a:ext>
              </a:extLst>
            </p:cNvPr>
            <p:cNvSpPr txBox="1"/>
            <p:nvPr/>
          </p:nvSpPr>
          <p:spPr>
            <a:xfrm>
              <a:off x="83797" y="5427106"/>
              <a:ext cx="2520000" cy="20056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Изображение</a:t>
              </a:r>
              <a:endParaRPr lang="x-none" sz="11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endParaRPr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xmlns="" id="{8FF4C372-3BE6-BCDD-217C-1231A0FF13F8}"/>
              </a:ext>
            </a:extLst>
          </p:cNvPr>
          <p:cNvGrpSpPr/>
          <p:nvPr/>
        </p:nvGrpSpPr>
        <p:grpSpPr>
          <a:xfrm>
            <a:off x="5857580" y="2940227"/>
            <a:ext cx="2520000" cy="1553347"/>
            <a:chOff x="5857580" y="2940227"/>
            <a:chExt cx="2520000" cy="1553347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DEDD5B25-DF09-DB43-CCB8-E6D9DBB29D88}"/>
                </a:ext>
              </a:extLst>
            </p:cNvPr>
            <p:cNvSpPr/>
            <p:nvPr/>
          </p:nvSpPr>
          <p:spPr>
            <a:xfrm>
              <a:off x="6340907" y="2940227"/>
              <a:ext cx="1553347" cy="1553347"/>
            </a:xfrm>
            <a:prstGeom prst="ellipse">
              <a:avLst/>
            </a:prstGeom>
            <a:solidFill>
              <a:srgbClr val="D4E5F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6E7F4E48-4DEF-C07F-C30F-35183F93C80E}"/>
                </a:ext>
              </a:extLst>
            </p:cNvPr>
            <p:cNvSpPr txBox="1"/>
            <p:nvPr/>
          </p:nvSpPr>
          <p:spPr>
            <a:xfrm>
              <a:off x="5857580" y="3624919"/>
              <a:ext cx="2520000" cy="20056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Изображение</a:t>
              </a:r>
              <a:endParaRPr lang="x-none" sz="11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endParaRPr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xmlns="" id="{7C21DF63-233D-42EC-6D68-984E3ABA34D1}"/>
              </a:ext>
            </a:extLst>
          </p:cNvPr>
          <p:cNvGrpSpPr/>
          <p:nvPr/>
        </p:nvGrpSpPr>
        <p:grpSpPr>
          <a:xfrm>
            <a:off x="10271745" y="3049417"/>
            <a:ext cx="2520000" cy="2247236"/>
            <a:chOff x="10271745" y="3049417"/>
            <a:chExt cx="2520000" cy="2247236"/>
          </a:xfrm>
        </p:grpSpPr>
        <p:sp>
          <p:nvSpPr>
            <p:cNvPr id="36" name="Овал 35">
              <a:extLst>
                <a:ext uri="{FF2B5EF4-FFF2-40B4-BE49-F238E27FC236}">
                  <a16:creationId xmlns:a16="http://schemas.microsoft.com/office/drawing/2014/main" xmlns="" id="{AA1C0DE8-B5A7-0FA8-6412-C47E8671AEA4}"/>
                </a:ext>
              </a:extLst>
            </p:cNvPr>
            <p:cNvSpPr/>
            <p:nvPr/>
          </p:nvSpPr>
          <p:spPr>
            <a:xfrm>
              <a:off x="10408127" y="3049417"/>
              <a:ext cx="2247236" cy="2247236"/>
            </a:xfrm>
            <a:prstGeom prst="ellipse">
              <a:avLst/>
            </a:prstGeom>
            <a:solidFill>
              <a:srgbClr val="D4E5F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99C215E1-F67C-592E-5DC3-30111FEBAA22}"/>
                </a:ext>
              </a:extLst>
            </p:cNvPr>
            <p:cNvSpPr txBox="1"/>
            <p:nvPr/>
          </p:nvSpPr>
          <p:spPr>
            <a:xfrm>
              <a:off x="10271745" y="4072751"/>
              <a:ext cx="2520000" cy="20056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Изображение</a:t>
              </a:r>
              <a:endParaRPr lang="x-none" sz="11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880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3;g14739c8fea3_0_278">
            <a:extLst>
              <a:ext uri="{FF2B5EF4-FFF2-40B4-BE49-F238E27FC236}">
                <a16:creationId xmlns:a16="http://schemas.microsoft.com/office/drawing/2014/main" xmlns="" id="{BDC6F670-0E0C-0EF5-E733-E2A2533D4600}"/>
              </a:ext>
            </a:extLst>
          </p:cNvPr>
          <p:cNvSpPr txBox="1"/>
          <p:nvPr/>
        </p:nvSpPr>
        <p:spPr>
          <a:xfrm>
            <a:off x="521674" y="380008"/>
            <a:ext cx="6888525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  <a:endParaRPr sz="1200"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33D0949-4E20-F147-6A5D-F27F1F966CA0}"/>
              </a:ext>
            </a:extLst>
          </p:cNvPr>
          <p:cNvSpPr txBox="1"/>
          <p:nvPr/>
        </p:nvSpPr>
        <p:spPr>
          <a:xfrm>
            <a:off x="518602" y="1081431"/>
            <a:ext cx="2117021" cy="730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Тезис</a:t>
            </a:r>
          </a:p>
          <a:p>
            <a:pPr>
              <a:lnSpc>
                <a:spcPct val="114000"/>
              </a:lnSpc>
              <a:spcBef>
                <a:spcPts val="6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</a:rPr>
              <a:t>Описательный блок, раскрывающий суть тезиса</a:t>
            </a:r>
          </a:p>
        </p:txBody>
      </p:sp>
      <p:cxnSp>
        <p:nvCxnSpPr>
          <p:cNvPr id="6" name="Google Shape;422;g14739c8fea3_0_168">
            <a:extLst>
              <a:ext uri="{FF2B5EF4-FFF2-40B4-BE49-F238E27FC236}">
                <a16:creationId xmlns:a16="http://schemas.microsoft.com/office/drawing/2014/main" xmlns="" id="{394F47DA-8208-05B3-7163-6BDB0D3E8EE1}"/>
              </a:ext>
            </a:extLst>
          </p:cNvPr>
          <p:cNvCxnSpPr>
            <a:cxnSpLocks/>
          </p:cNvCxnSpPr>
          <p:nvPr/>
        </p:nvCxnSpPr>
        <p:spPr>
          <a:xfrm flipV="1">
            <a:off x="2692979" y="1121775"/>
            <a:ext cx="0" cy="5386601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E90FEE9-725E-31AE-D8A0-870FBFF40F84}"/>
              </a:ext>
            </a:extLst>
          </p:cNvPr>
          <p:cNvSpPr txBox="1"/>
          <p:nvPr/>
        </p:nvSpPr>
        <p:spPr>
          <a:xfrm>
            <a:off x="2929777" y="1050654"/>
            <a:ext cx="2410987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lang="ru-RU" sz="7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xmlns="" id="{6C6B19F6-AF17-72D0-E93E-F79A45DD8FD9}"/>
              </a:ext>
            </a:extLst>
          </p:cNvPr>
          <p:cNvGrpSpPr/>
          <p:nvPr/>
        </p:nvGrpSpPr>
        <p:grpSpPr>
          <a:xfrm>
            <a:off x="2929776" y="1379795"/>
            <a:ext cx="2354738" cy="1784251"/>
            <a:chOff x="2929776" y="1379795"/>
            <a:chExt cx="2354738" cy="1784251"/>
          </a:xfrm>
        </p:grpSpPr>
        <p:sp>
          <p:nvSpPr>
            <p:cNvPr id="15" name="Google Shape;82;p10">
              <a:extLst>
                <a:ext uri="{FF2B5EF4-FFF2-40B4-BE49-F238E27FC236}">
                  <a16:creationId xmlns:a16="http://schemas.microsoft.com/office/drawing/2014/main" xmlns="" id="{056604C5-AEF5-6D3B-9C15-DEAD044C5FD9}"/>
                </a:ext>
              </a:extLst>
            </p:cNvPr>
            <p:cNvSpPr/>
            <p:nvPr/>
          </p:nvSpPr>
          <p:spPr>
            <a:xfrm>
              <a:off x="2929776" y="1379795"/>
              <a:ext cx="2354738" cy="1784251"/>
            </a:xfrm>
            <a:prstGeom prst="roundRect">
              <a:avLst>
                <a:gd name="adj" fmla="val 6828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108000" tIns="90000" rIns="72000" bIns="0" anchor="t" anchorCtr="0">
              <a:noAutofit/>
            </a:bodyPr>
            <a:lstStyle/>
            <a:p>
              <a:pPr lvl="0">
                <a:lnSpc>
                  <a:spcPct val="114000"/>
                </a:lnSpc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Название блока</a:t>
              </a:r>
              <a:endParaRPr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  <a:p>
              <a:pPr marL="375" lvl="0">
                <a:lnSpc>
                  <a:spcPct val="114000"/>
                </a:lnSpc>
                <a:spcBef>
                  <a:spcPts val="600"/>
                </a:spcBef>
                <a:buClr>
                  <a:srgbClr val="434343"/>
                </a:buClr>
                <a:buSzPts val="1050"/>
              </a:pPr>
              <a:r>
                <a:rPr lang="ru-RU" sz="1100" b="1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Подзаголовок блока</a:t>
              </a:r>
            </a:p>
            <a:p>
              <a:pPr marL="375" lvl="0">
                <a:lnSpc>
                  <a:spcPct val="114000"/>
                </a:lnSpc>
                <a:spcBef>
                  <a:spcPts val="300"/>
                </a:spcBef>
                <a:buClr>
                  <a:srgbClr val="434343"/>
                </a:buClr>
                <a:buSzPts val="1050"/>
              </a:pPr>
              <a:r>
                <a:rPr lang="ru-RU" sz="11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1. Первый пункт списка</a:t>
              </a:r>
              <a:endParaRPr lang="en-US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endParaRPr>
            </a:p>
            <a:p>
              <a:pPr marL="375" lvl="0">
                <a:lnSpc>
                  <a:spcPct val="114000"/>
                </a:lnSpc>
                <a:spcBef>
                  <a:spcPts val="300"/>
                </a:spcBef>
                <a:buClr>
                  <a:srgbClr val="434343"/>
                </a:buClr>
                <a:buSzPts val="1050"/>
              </a:pPr>
              <a:r>
                <a:rPr lang="ru-RU" sz="11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2. Второй пункт списка</a:t>
              </a:r>
              <a:endParaRPr lang="en-US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endParaRPr>
            </a:p>
            <a:p>
              <a:pPr marL="375" lvl="0">
                <a:lnSpc>
                  <a:spcPct val="114000"/>
                </a:lnSpc>
                <a:spcBef>
                  <a:spcPts val="300"/>
                </a:spcBef>
                <a:buClr>
                  <a:srgbClr val="434343"/>
                </a:buClr>
                <a:buSzPts val="1050"/>
              </a:pPr>
              <a:r>
                <a:rPr lang="ru-RU" sz="11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3. Третий пункт списка</a:t>
              </a:r>
            </a:p>
          </p:txBody>
        </p:sp>
        <p:sp>
          <p:nvSpPr>
            <p:cNvPr id="16" name="Google Shape;89;p10">
              <a:extLst>
                <a:ext uri="{FF2B5EF4-FFF2-40B4-BE49-F238E27FC236}">
                  <a16:creationId xmlns:a16="http://schemas.microsoft.com/office/drawing/2014/main" xmlns="" id="{F5C8493B-D200-4EDA-E2FA-9B20920B6E58}"/>
                </a:ext>
              </a:extLst>
            </p:cNvPr>
            <p:cNvSpPr txBox="1"/>
            <p:nvPr/>
          </p:nvSpPr>
          <p:spPr>
            <a:xfrm>
              <a:off x="4930953" y="2454108"/>
              <a:ext cx="353561" cy="6745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lnSpc>
                  <a:spcPct val="115000"/>
                </a:lnSpc>
                <a:spcBef>
                  <a:spcPts val="2500"/>
                </a:spcBef>
                <a:buSzPts val="2500"/>
                <a:buNone/>
                <a:defRPr sz="3700">
                  <a:solidFill>
                    <a:srgbClr val="D9D9D9"/>
                  </a:solidFill>
                  <a:latin typeface="ALS Sector Regular" pitchFamily="2" charset="0"/>
                  <a:ea typeface="Montserrat SemiBold"/>
                  <a:cs typeface="ALS Sector Regular" pitchFamily="2" charset="0"/>
                </a:defRPr>
              </a:lvl1pPr>
            </a:lstStyle>
            <a:p>
              <a:pPr algn="ctr"/>
              <a:r>
                <a:rPr lang="ru-RU" sz="2000" dirty="0">
                  <a:sym typeface="Montserrat SemiBold"/>
                </a:rPr>
                <a:t>1</a:t>
              </a:r>
              <a:endParaRPr sz="2000" dirty="0">
                <a:sym typeface="Montserrat Medium"/>
              </a:endParaRPr>
            </a:p>
          </p:txBody>
        </p:sp>
      </p:grpSp>
      <p:sp>
        <p:nvSpPr>
          <p:cNvPr id="17" name="Google Shape;83;p10">
            <a:extLst>
              <a:ext uri="{FF2B5EF4-FFF2-40B4-BE49-F238E27FC236}">
                <a16:creationId xmlns:a16="http://schemas.microsoft.com/office/drawing/2014/main" xmlns="" id="{EDDFC62E-D06D-82B5-A2D8-CEC0AB2A971D}"/>
              </a:ext>
            </a:extLst>
          </p:cNvPr>
          <p:cNvSpPr/>
          <p:nvPr/>
        </p:nvSpPr>
        <p:spPr>
          <a:xfrm>
            <a:off x="5530805" y="1379794"/>
            <a:ext cx="3537791" cy="1784251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  <a:endParaRPr lang="en"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Ещё один 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  <a:spcBef>
                <a:spcPts val="300"/>
              </a:spcBef>
            </a:pPr>
            <a:endParaRPr lang="en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</p:txBody>
      </p:sp>
      <p:sp>
        <p:nvSpPr>
          <p:cNvPr id="18" name="Google Shape;84;p10">
            <a:extLst>
              <a:ext uri="{FF2B5EF4-FFF2-40B4-BE49-F238E27FC236}">
                <a16:creationId xmlns:a16="http://schemas.microsoft.com/office/drawing/2014/main" xmlns="" id="{DDA05CCA-750F-CDAC-762F-FE02BDDADA76}"/>
              </a:ext>
            </a:extLst>
          </p:cNvPr>
          <p:cNvSpPr/>
          <p:nvPr/>
        </p:nvSpPr>
        <p:spPr>
          <a:xfrm>
            <a:off x="2929775" y="3410481"/>
            <a:ext cx="2354679" cy="2665805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  <a:endParaRPr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  <a:spcBef>
                <a:spcPts val="300"/>
              </a:spcBef>
            </a:pPr>
            <a:endParaRPr lang="ru-RU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</p:txBody>
      </p:sp>
      <p:sp>
        <p:nvSpPr>
          <p:cNvPr id="19" name="Google Shape;83;p10">
            <a:extLst>
              <a:ext uri="{FF2B5EF4-FFF2-40B4-BE49-F238E27FC236}">
                <a16:creationId xmlns:a16="http://schemas.microsoft.com/office/drawing/2014/main" xmlns="" id="{71A5A449-827C-2313-C8C5-8A9A4B03ADE9}"/>
              </a:ext>
            </a:extLst>
          </p:cNvPr>
          <p:cNvSpPr/>
          <p:nvPr/>
        </p:nvSpPr>
        <p:spPr>
          <a:xfrm>
            <a:off x="9313075" y="1383753"/>
            <a:ext cx="2593339" cy="3097895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  <a:endParaRPr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  <a:spcBef>
                <a:spcPts val="300"/>
              </a:spcBef>
            </a:pPr>
            <a:endParaRPr lang="ru-RU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  <a:p>
            <a:pPr>
              <a:lnSpc>
                <a:spcPct val="114000"/>
              </a:lnSpc>
              <a:spcBef>
                <a:spcPts val="500"/>
              </a:spcBef>
            </a:pPr>
            <a:endParaRPr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</p:txBody>
      </p:sp>
      <p:sp>
        <p:nvSpPr>
          <p:cNvPr id="20" name="Google Shape;84;p10">
            <a:extLst>
              <a:ext uri="{FF2B5EF4-FFF2-40B4-BE49-F238E27FC236}">
                <a16:creationId xmlns:a16="http://schemas.microsoft.com/office/drawing/2014/main" xmlns="" id="{1FDF9A2D-684B-7714-01D1-97E18115DB8E}"/>
              </a:ext>
            </a:extLst>
          </p:cNvPr>
          <p:cNvSpPr/>
          <p:nvPr/>
        </p:nvSpPr>
        <p:spPr>
          <a:xfrm>
            <a:off x="5530804" y="3410481"/>
            <a:ext cx="3537791" cy="2089365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</a:p>
          <a:p>
            <a:pPr>
              <a:lnSpc>
                <a:spcPct val="114000"/>
              </a:lnSpc>
            </a:pPr>
            <a:endParaRPr lang="ru-RU"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</a:pPr>
            <a:endParaRPr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</p:txBody>
      </p:sp>
      <p:sp>
        <p:nvSpPr>
          <p:cNvPr id="21" name="Google Shape;89;p10">
            <a:extLst>
              <a:ext uri="{FF2B5EF4-FFF2-40B4-BE49-F238E27FC236}">
                <a16:creationId xmlns:a16="http://schemas.microsoft.com/office/drawing/2014/main" xmlns="" id="{6CA92BF8-3A27-236C-8204-FC61B0E984E7}"/>
              </a:ext>
            </a:extLst>
          </p:cNvPr>
          <p:cNvSpPr txBox="1"/>
          <p:nvPr/>
        </p:nvSpPr>
        <p:spPr>
          <a:xfrm>
            <a:off x="5018093" y="5336959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2</a:t>
            </a:r>
            <a:endParaRPr sz="2000" dirty="0">
              <a:sym typeface="Montserrat Medium"/>
            </a:endParaRPr>
          </a:p>
        </p:txBody>
      </p:sp>
      <p:sp>
        <p:nvSpPr>
          <p:cNvPr id="22" name="Google Shape;89;p10">
            <a:extLst>
              <a:ext uri="{FF2B5EF4-FFF2-40B4-BE49-F238E27FC236}">
                <a16:creationId xmlns:a16="http://schemas.microsoft.com/office/drawing/2014/main" xmlns="" id="{CAEEA29B-EF18-B588-1E2D-546EABD03F11}"/>
              </a:ext>
            </a:extLst>
          </p:cNvPr>
          <p:cNvSpPr txBox="1"/>
          <p:nvPr/>
        </p:nvSpPr>
        <p:spPr>
          <a:xfrm>
            <a:off x="8855701" y="2454108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3</a:t>
            </a:r>
            <a:endParaRPr sz="2000" dirty="0">
              <a:sym typeface="Montserrat Medium"/>
            </a:endParaRPr>
          </a:p>
        </p:txBody>
      </p:sp>
      <p:sp>
        <p:nvSpPr>
          <p:cNvPr id="23" name="Google Shape;89;p10">
            <a:extLst>
              <a:ext uri="{FF2B5EF4-FFF2-40B4-BE49-F238E27FC236}">
                <a16:creationId xmlns:a16="http://schemas.microsoft.com/office/drawing/2014/main" xmlns="" id="{CCC2D381-42B5-BE03-5C6B-82C2193C8572}"/>
              </a:ext>
            </a:extLst>
          </p:cNvPr>
          <p:cNvSpPr txBox="1"/>
          <p:nvPr/>
        </p:nvSpPr>
        <p:spPr>
          <a:xfrm>
            <a:off x="8812856" y="4737942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4</a:t>
            </a:r>
            <a:endParaRPr sz="2000" dirty="0">
              <a:sym typeface="Montserrat Medium"/>
            </a:endParaRPr>
          </a:p>
        </p:txBody>
      </p:sp>
      <p:sp>
        <p:nvSpPr>
          <p:cNvPr id="24" name="Google Shape;89;p10">
            <a:extLst>
              <a:ext uri="{FF2B5EF4-FFF2-40B4-BE49-F238E27FC236}">
                <a16:creationId xmlns:a16="http://schemas.microsoft.com/office/drawing/2014/main" xmlns="" id="{BEA1E410-7734-CA67-78F2-039C2C45FEEE}"/>
              </a:ext>
            </a:extLst>
          </p:cNvPr>
          <p:cNvSpPr txBox="1"/>
          <p:nvPr/>
        </p:nvSpPr>
        <p:spPr>
          <a:xfrm>
            <a:off x="11652971" y="3716696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5</a:t>
            </a:r>
            <a:endParaRPr sz="2000" dirty="0">
              <a:sym typeface="Montserrat Medium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4CAD6CA3-019B-B752-59BA-03AC0A1C2E9F}"/>
              </a:ext>
            </a:extLst>
          </p:cNvPr>
          <p:cNvSpPr txBox="1"/>
          <p:nvPr/>
        </p:nvSpPr>
        <p:spPr>
          <a:xfrm>
            <a:off x="518601" y="2698294"/>
            <a:ext cx="2117021" cy="111678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ВАЖНО</a:t>
            </a:r>
          </a:p>
          <a:p>
            <a:pPr>
              <a:lnSpc>
                <a:spcPct val="114000"/>
              </a:lnSpc>
              <a:spcBef>
                <a:spcPts val="6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Группировка и количество блоков может варьироваться в зависимости от объёма информации</a:t>
            </a:r>
            <a:endParaRPr lang="ru-RU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1373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xmlns="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Google Shape;69;p3">
            <a:extLst>
              <a:ext uri="{FF2B5EF4-FFF2-40B4-BE49-F238E27FC236}">
                <a16:creationId xmlns:a16="http://schemas.microsoft.com/office/drawing/2014/main" xmlns="" id="{0874E441-45AC-5068-85C2-E400F27B0EED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ЗАГОЛОВОК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СЛАЙДА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EB43F5CF-DE6A-F746-68E7-12EC04478402}"/>
              </a:ext>
            </a:extLst>
          </p:cNvPr>
          <p:cNvSpPr txBox="1"/>
          <p:nvPr/>
        </p:nvSpPr>
        <p:spPr>
          <a:xfrm>
            <a:off x="375137" y="1741224"/>
            <a:ext cx="1927192" cy="11095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xmlns="" id="{D5CE4420-71E8-8883-77B5-EB33CB7DDBB2}"/>
              </a:ext>
            </a:extLst>
          </p:cNvPr>
          <p:cNvGrpSpPr/>
          <p:nvPr/>
        </p:nvGrpSpPr>
        <p:grpSpPr>
          <a:xfrm>
            <a:off x="5002747" y="486063"/>
            <a:ext cx="3840164" cy="1769404"/>
            <a:chOff x="4726302" y="486063"/>
            <a:chExt cx="3840164" cy="1769404"/>
          </a:xfrm>
        </p:grpSpPr>
        <p:sp>
          <p:nvSpPr>
            <p:cNvPr id="13" name="Google Shape;69;p3">
              <a:extLst>
                <a:ext uri="{FF2B5EF4-FFF2-40B4-BE49-F238E27FC236}">
                  <a16:creationId xmlns:a16="http://schemas.microsoft.com/office/drawing/2014/main" xmlns="" id="{9D1B7587-3C4E-6690-5B19-A0CCEFBD5C2F}"/>
                </a:ext>
              </a:extLst>
            </p:cNvPr>
            <p:cNvSpPr txBox="1"/>
            <p:nvPr/>
          </p:nvSpPr>
          <p:spPr>
            <a:xfrm>
              <a:off x="4809828" y="486063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>
                  <a:solidFill>
                    <a:srgbClr val="4169E2"/>
                  </a:solidFill>
                </a:rPr>
                <a:t>НАЗВАНИЕ БЛОКА</a:t>
              </a:r>
              <a:endParaRPr sz="1600" dirty="0">
                <a:solidFill>
                  <a:srgbClr val="4169E2"/>
                </a:solidFill>
              </a:endParaRPr>
            </a:p>
          </p:txBody>
        </p:sp>
        <p:grpSp>
          <p:nvGrpSpPr>
            <p:cNvPr id="17" name="Группа 16">
              <a:extLst>
                <a:ext uri="{FF2B5EF4-FFF2-40B4-BE49-F238E27FC236}">
                  <a16:creationId xmlns:a16="http://schemas.microsoft.com/office/drawing/2014/main" xmlns="" id="{38EBF20A-7AA6-BB0F-5C00-73F4B07446C2}"/>
                </a:ext>
              </a:extLst>
            </p:cNvPr>
            <p:cNvGrpSpPr/>
            <p:nvPr/>
          </p:nvGrpSpPr>
          <p:grpSpPr>
            <a:xfrm>
              <a:off x="4726302" y="849640"/>
              <a:ext cx="3071425" cy="1405827"/>
              <a:chOff x="763211" y="663388"/>
              <a:chExt cx="2410294" cy="1167720"/>
            </a:xfrm>
          </p:grpSpPr>
          <p:sp>
            <p:nvSpPr>
              <p:cNvPr id="18" name="Google Shape;82;p10">
                <a:extLst>
                  <a:ext uri="{FF2B5EF4-FFF2-40B4-BE49-F238E27FC236}">
                    <a16:creationId xmlns:a16="http://schemas.microsoft.com/office/drawing/2014/main" xmlns="" id="{DB4FDA57-61E7-9AB8-B6F4-AC00BB08C6F8}"/>
                  </a:ext>
                </a:extLst>
              </p:cNvPr>
              <p:cNvSpPr/>
              <p:nvPr/>
            </p:nvSpPr>
            <p:spPr>
              <a:xfrm>
                <a:off x="763211" y="663388"/>
                <a:ext cx="2410294" cy="1167720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193C8F5D-2935-CC32-3E45-975153CF9F75}"/>
                  </a:ext>
                </a:extLst>
              </p:cNvPr>
              <p:cNvSpPr txBox="1"/>
              <p:nvPr/>
            </p:nvSpPr>
            <p:spPr>
              <a:xfrm>
                <a:off x="828758" y="821536"/>
                <a:ext cx="2279199" cy="4781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блока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xmlns="" id="{009AA618-CFEA-0255-A126-20DBAF21D18C}"/>
              </a:ext>
            </a:extLst>
          </p:cNvPr>
          <p:cNvGrpSpPr/>
          <p:nvPr/>
        </p:nvGrpSpPr>
        <p:grpSpPr>
          <a:xfrm>
            <a:off x="5002748" y="2560037"/>
            <a:ext cx="3840163" cy="1769404"/>
            <a:chOff x="4726303" y="2560037"/>
            <a:chExt cx="3840163" cy="1769404"/>
          </a:xfrm>
        </p:grpSpPr>
        <p:sp>
          <p:nvSpPr>
            <p:cNvPr id="29" name="Google Shape;69;p3">
              <a:extLst>
                <a:ext uri="{FF2B5EF4-FFF2-40B4-BE49-F238E27FC236}">
                  <a16:creationId xmlns:a16="http://schemas.microsoft.com/office/drawing/2014/main" xmlns="" id="{35773324-E961-91D9-7F45-B59259AEAECD}"/>
                </a:ext>
              </a:extLst>
            </p:cNvPr>
            <p:cNvSpPr txBox="1"/>
            <p:nvPr/>
          </p:nvSpPr>
          <p:spPr>
            <a:xfrm>
              <a:off x="4809828" y="2560037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>
                  <a:solidFill>
                    <a:srgbClr val="4169E2"/>
                  </a:solidFill>
                </a:rPr>
                <a:t>НАЗВАНИЕ БЛОКА</a:t>
              </a:r>
              <a:endParaRPr sz="1600" dirty="0">
                <a:solidFill>
                  <a:srgbClr val="4169E2"/>
                </a:solidFill>
              </a:endParaRPr>
            </a:p>
          </p:txBody>
        </p:sp>
        <p:grpSp>
          <p:nvGrpSpPr>
            <p:cNvPr id="30" name="Группа 29">
              <a:extLst>
                <a:ext uri="{FF2B5EF4-FFF2-40B4-BE49-F238E27FC236}">
                  <a16:creationId xmlns:a16="http://schemas.microsoft.com/office/drawing/2014/main" xmlns="" id="{7D140770-C322-F380-B4B5-020CC206E1E6}"/>
                </a:ext>
              </a:extLst>
            </p:cNvPr>
            <p:cNvGrpSpPr/>
            <p:nvPr/>
          </p:nvGrpSpPr>
          <p:grpSpPr>
            <a:xfrm>
              <a:off x="4726303" y="2923614"/>
              <a:ext cx="3071423" cy="1405827"/>
              <a:chOff x="763212" y="663388"/>
              <a:chExt cx="2410293" cy="1167720"/>
            </a:xfrm>
          </p:grpSpPr>
          <p:sp>
            <p:nvSpPr>
              <p:cNvPr id="31" name="Google Shape;82;p10">
                <a:extLst>
                  <a:ext uri="{FF2B5EF4-FFF2-40B4-BE49-F238E27FC236}">
                    <a16:creationId xmlns:a16="http://schemas.microsoft.com/office/drawing/2014/main" xmlns="" id="{BE7C2838-B525-1256-26AB-C7B13E6D7050}"/>
                  </a:ext>
                </a:extLst>
              </p:cNvPr>
              <p:cNvSpPr/>
              <p:nvPr/>
            </p:nvSpPr>
            <p:spPr>
              <a:xfrm>
                <a:off x="763212" y="663388"/>
                <a:ext cx="2410293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D4E5FE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xmlns="" id="{4D90775D-F015-471E-48B6-2D1862DF9554}"/>
                  </a:ext>
                </a:extLst>
              </p:cNvPr>
              <p:cNvSpPr txBox="1"/>
              <p:nvPr/>
            </p:nvSpPr>
            <p:spPr>
              <a:xfrm>
                <a:off x="796479" y="817547"/>
                <a:ext cx="2094635" cy="4781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блока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47" name="Группа 46">
            <a:extLst>
              <a:ext uri="{FF2B5EF4-FFF2-40B4-BE49-F238E27FC236}">
                <a16:creationId xmlns:a16="http://schemas.microsoft.com/office/drawing/2014/main" xmlns="" id="{C03FC7CB-6D49-4E3B-9D28-3DE66E6D14F3}"/>
              </a:ext>
            </a:extLst>
          </p:cNvPr>
          <p:cNvGrpSpPr/>
          <p:nvPr/>
        </p:nvGrpSpPr>
        <p:grpSpPr>
          <a:xfrm>
            <a:off x="5002747" y="4634011"/>
            <a:ext cx="3840164" cy="1769404"/>
            <a:chOff x="4726302" y="4634011"/>
            <a:chExt cx="3840164" cy="1769404"/>
          </a:xfrm>
        </p:grpSpPr>
        <p:sp>
          <p:nvSpPr>
            <p:cNvPr id="37" name="Google Shape;69;p3">
              <a:extLst>
                <a:ext uri="{FF2B5EF4-FFF2-40B4-BE49-F238E27FC236}">
                  <a16:creationId xmlns:a16="http://schemas.microsoft.com/office/drawing/2014/main" xmlns="" id="{B4F135CF-AE07-3086-A245-1C0030BB20FB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>
                  <a:solidFill>
                    <a:srgbClr val="4169E2"/>
                  </a:solidFill>
                </a:rPr>
                <a:t>НАЗВАНИЕ БЛОКА</a:t>
              </a:r>
              <a:endParaRPr sz="1600" dirty="0">
                <a:solidFill>
                  <a:srgbClr val="4169E2"/>
                </a:solidFill>
              </a:endParaRPr>
            </a:p>
          </p:txBody>
        </p:sp>
        <p:grpSp>
          <p:nvGrpSpPr>
            <p:cNvPr id="38" name="Группа 37">
              <a:extLst>
                <a:ext uri="{FF2B5EF4-FFF2-40B4-BE49-F238E27FC236}">
                  <a16:creationId xmlns:a16="http://schemas.microsoft.com/office/drawing/2014/main" xmlns="" id="{78106250-5ACE-915E-14A7-62140DD0B6F6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39" name="Google Shape;82;p10">
                <a:extLst>
                  <a:ext uri="{FF2B5EF4-FFF2-40B4-BE49-F238E27FC236}">
                    <a16:creationId xmlns:a16="http://schemas.microsoft.com/office/drawing/2014/main" xmlns="" id="{11E33661-6CDA-15FC-2FAD-B2A24CDFDFBF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176DEA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xmlns="" id="{2C42DCC8-D86B-E156-DE5C-013DDF48CA25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4781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блока</a:t>
                </a:r>
                <a:endParaRPr lang="ru-RU" sz="1400" dirty="0">
                  <a:solidFill>
                    <a:schemeClr val="bg1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xmlns="" id="{8E9D1F1A-FB82-A450-012C-B33DC7AB537D}"/>
              </a:ext>
            </a:extLst>
          </p:cNvPr>
          <p:cNvGrpSpPr/>
          <p:nvPr/>
        </p:nvGrpSpPr>
        <p:grpSpPr>
          <a:xfrm>
            <a:off x="8364947" y="849640"/>
            <a:ext cx="3071425" cy="1405827"/>
            <a:chOff x="763211" y="663388"/>
            <a:chExt cx="2410294" cy="1167720"/>
          </a:xfrm>
        </p:grpSpPr>
        <p:sp>
          <p:nvSpPr>
            <p:cNvPr id="51" name="Google Shape;82;p10">
              <a:extLst>
                <a:ext uri="{FF2B5EF4-FFF2-40B4-BE49-F238E27FC236}">
                  <a16:creationId xmlns:a16="http://schemas.microsoft.com/office/drawing/2014/main" xmlns="" id="{BAA19539-2D10-BFE5-6A26-21D43BA787E1}"/>
                </a:ext>
              </a:extLst>
            </p:cNvPr>
            <p:cNvSpPr/>
            <p:nvPr/>
          </p:nvSpPr>
          <p:spPr>
            <a:xfrm>
              <a:off x="763211" y="663388"/>
              <a:ext cx="2410294" cy="1167720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B5011742-03D5-7E9D-B577-5121EA17C990}"/>
                </a:ext>
              </a:extLst>
            </p:cNvPr>
            <p:cNvSpPr txBox="1"/>
            <p:nvPr/>
          </p:nvSpPr>
          <p:spPr>
            <a:xfrm>
              <a:off x="828758" y="821536"/>
              <a:ext cx="2279199" cy="478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блока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8364948" y="2923614"/>
            <a:ext cx="3071423" cy="1405827"/>
            <a:chOff x="763212" y="663388"/>
            <a:chExt cx="2410293" cy="1167720"/>
          </a:xfrm>
        </p:grpSpPr>
        <p:sp>
          <p:nvSpPr>
            <p:cNvPr id="56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796479" y="817547"/>
              <a:ext cx="2094635" cy="478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блока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xmlns="" id="{CA91E132-0BCB-5906-33AE-DC202540A1E4}"/>
              </a:ext>
            </a:extLst>
          </p:cNvPr>
          <p:cNvGrpSpPr/>
          <p:nvPr/>
        </p:nvGrpSpPr>
        <p:grpSpPr>
          <a:xfrm>
            <a:off x="8364947" y="4997588"/>
            <a:ext cx="3071423" cy="1405827"/>
            <a:chOff x="550834" y="663388"/>
            <a:chExt cx="2622671" cy="1167720"/>
          </a:xfrm>
        </p:grpSpPr>
        <p:sp>
          <p:nvSpPr>
            <p:cNvPr id="61" name="Google Shape;82;p10">
              <a:extLst>
                <a:ext uri="{FF2B5EF4-FFF2-40B4-BE49-F238E27FC236}">
                  <a16:creationId xmlns:a16="http://schemas.microsoft.com/office/drawing/2014/main" xmlns="" id="{98C47DB0-B0C8-7B3F-5185-C6747CEF4074}"/>
                </a:ext>
              </a:extLst>
            </p:cNvPr>
            <p:cNvSpPr/>
            <p:nvPr/>
          </p:nvSpPr>
          <p:spPr>
            <a:xfrm>
              <a:off x="550834" y="663388"/>
              <a:ext cx="2622671" cy="1167720"/>
            </a:xfrm>
            <a:prstGeom prst="roundRect">
              <a:avLst>
                <a:gd name="adj" fmla="val 10217"/>
              </a:avLst>
            </a:prstGeom>
            <a:solidFill>
              <a:srgbClr val="176DEA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06D1BFA0-2CFD-F13A-CD24-2515E92D1842}"/>
                </a:ext>
              </a:extLst>
            </p:cNvPr>
            <p:cNvSpPr txBox="1"/>
            <p:nvPr/>
          </p:nvSpPr>
          <p:spPr>
            <a:xfrm>
              <a:off x="611916" y="817547"/>
              <a:ext cx="2279199" cy="478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chemeClr val="bg1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блока</a:t>
              </a:r>
              <a:endParaRPr lang="ru-RU" sz="14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9146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1595" y="19050"/>
            <a:ext cx="6819900" cy="6838950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113360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388" y="1032693"/>
            <a:ext cx="5171573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Актуальность</a:t>
            </a:r>
            <a:endParaRPr lang="ru-RU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366642" y="2991560"/>
            <a:ext cx="5736611" cy="507318"/>
            <a:chOff x="762431" y="2991560"/>
            <a:chExt cx="4830647" cy="507318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991560"/>
              <a:ext cx="4830647" cy="5073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является мощным и универсальным </a:t>
              </a:r>
              <a:r>
                <a:rPr lang="ru-RU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инструментом, позволяющим сократить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код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368914" y="3647313"/>
            <a:ext cx="5736611" cy="728917"/>
            <a:chOff x="762431" y="2880762"/>
            <a:chExt cx="4830647" cy="728917"/>
          </a:xfrm>
        </p:grpSpPr>
        <p:cxnSp>
          <p:nvCxnSpPr>
            <p:cNvPr id="2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880762"/>
              <a:ext cx="4830647" cy="7289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На рынке</a:t>
              </a:r>
              <a:r>
                <a:rPr lang="ru-RU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Epic Game </a:t>
              </a:r>
              <a:r>
                <a:rPr lang="en-US" sz="1600" dirty="0" err="1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MarketPlace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представлено мало решений (особенно бесплатных)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для интеграции различных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движок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Unreal Engine 5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371186" y="4524667"/>
            <a:ext cx="5736611" cy="507318"/>
            <a:chOff x="762431" y="2991561"/>
            <a:chExt cx="4830647" cy="507318"/>
          </a:xfrm>
        </p:grpSpPr>
        <p:cxnSp>
          <p:nvCxnSpPr>
            <p:cNvPr id="26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991561"/>
              <a:ext cx="4830647" cy="5073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настоящий момент решения на базе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занимаются в основном генерацией текста, реплик, картинок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625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647700" y="565231"/>
            <a:ext cx="11544300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  <a:endParaRPr kumimoji="0" lang="ru-RU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47700" y="1813262"/>
            <a:ext cx="77343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Создана трёхмерная сцена из 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ISMC 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кубов и других моделей;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Спроектированы персонажи 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 различными 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характеристиками и поведением;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Настроены анимации для виртуальных агентов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Интегрирован механизм взаимодействия с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 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 API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Проведены тесты на разных по мощности ПК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Проанализировано влияние параметров моделей на результат их ответов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Определены преимущества, недостатки локальных и онлайн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endParaRPr lang="ru-RU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Выяснено, что для коррекции ответов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нужно эффективно использовать «промпт-инжиниринг»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513723" y="280049"/>
            <a:ext cx="4988579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Компьютерный (виртуальный) агент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AE6AA95-D20D-C49A-B505-7B2FF15C0D37}"/>
              </a:ext>
            </a:extLst>
          </p:cNvPr>
          <p:cNvSpPr/>
          <p:nvPr/>
        </p:nvSpPr>
        <p:spPr>
          <a:xfrm>
            <a:off x="0" y="1449539"/>
            <a:ext cx="7516906" cy="1594534"/>
          </a:xfrm>
          <a:prstGeom prst="rect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C5446DE0-DE9B-A397-DB23-C4DE72FA926B}"/>
              </a:ext>
            </a:extLst>
          </p:cNvPr>
          <p:cNvSpPr txBox="1"/>
          <p:nvPr/>
        </p:nvSpPr>
        <p:spPr>
          <a:xfrm>
            <a:off x="330834" y="1526750"/>
            <a:ext cx="7066253" cy="123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200" spc="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</a:t>
            </a:r>
            <a:endParaRPr lang="en-US" sz="1200" spc="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500"/>
              </a:spcBef>
            </a:pPr>
            <a:r>
              <a:rPr lang="ru-RU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Компьютерный </a:t>
            </a:r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агент </a:t>
            </a:r>
            <a:r>
              <a:rPr lang="ru-RU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это </a:t>
            </a:r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автономная </a:t>
            </a:r>
            <a:r>
              <a:rPr lang="ru-RU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сущность, которая действует в окружающей среде и наблюдает за ней.</a:t>
            </a:r>
            <a:endParaRPr lang="ru-RU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xmlns="" id="{DAD2F35E-5352-8204-310C-75813E8780B3}"/>
              </a:ext>
            </a:extLst>
          </p:cNvPr>
          <p:cNvSpPr txBox="1"/>
          <p:nvPr/>
        </p:nvSpPr>
        <p:spPr>
          <a:xfrm>
            <a:off x="513723" y="3429000"/>
            <a:ext cx="2539194" cy="991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Агент ставит цели и принимает решения исходя из состояния внутренних и внешних параметров</a:t>
            </a:r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14">
            <a:extLst>
              <a:ext uri="{FF2B5EF4-FFF2-40B4-BE49-F238E27FC236}">
                <a16:creationId xmlns:a16="http://schemas.microsoft.com/office/drawing/2014/main" xmlns="" id="{EFA30C74-5CD8-83D5-BEBE-4470B4ECF272}"/>
              </a:ext>
            </a:extLst>
          </p:cNvPr>
          <p:cNvGrpSpPr/>
          <p:nvPr/>
        </p:nvGrpSpPr>
        <p:grpSpPr>
          <a:xfrm>
            <a:off x="8009966" y="0"/>
            <a:ext cx="4182034" cy="6858000"/>
            <a:chOff x="5474881" y="152400"/>
            <a:chExt cx="7458762" cy="6591300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xmlns="" id="{537C1339-FCBC-D84B-E36A-FFE5572CBE9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xmlns="" id="{73073076-46AF-EFFA-99FF-C6156496F8A3}"/>
                </a:ext>
              </a:extLst>
            </p:cNvPr>
            <p:cNvSpPr txBox="1">
              <a:spLocks/>
            </p:cNvSpPr>
            <p:nvPr/>
          </p:nvSpPr>
          <p:spPr>
            <a:xfrm>
              <a:off x="6641892" y="2820276"/>
              <a:ext cx="5507460" cy="196633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Скругленный прямоугольник 6"/>
          <p:cNvSpPr/>
          <p:nvPr/>
        </p:nvSpPr>
        <p:spPr>
          <a:xfrm>
            <a:off x="8171234" y="438150"/>
            <a:ext cx="3849316" cy="108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8171235" y="745634"/>
            <a:ext cx="384931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Внешняя среда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8171236" y="2272384"/>
            <a:ext cx="3849315" cy="352551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верх 12"/>
          <p:cNvSpPr/>
          <p:nvPr/>
        </p:nvSpPr>
        <p:spPr>
          <a:xfrm rot="10800000">
            <a:off x="8668274" y="1361503"/>
            <a:ext cx="334940" cy="12067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 вверх 14"/>
          <p:cNvSpPr/>
          <p:nvPr/>
        </p:nvSpPr>
        <p:spPr>
          <a:xfrm>
            <a:off x="11063532" y="1371028"/>
            <a:ext cx="334940" cy="12067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8307964" y="2603212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Датчики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7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10704659" y="2603963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Действие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8" name="Стрелка вверх 17"/>
          <p:cNvSpPr/>
          <p:nvPr/>
        </p:nvSpPr>
        <p:spPr>
          <a:xfrm rot="10800000">
            <a:off x="8668274" y="2965985"/>
            <a:ext cx="334940" cy="60588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8348733" y="3590925"/>
            <a:ext cx="1047599" cy="647983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Состояние внешней среды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0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9501753" y="4863847"/>
            <a:ext cx="1047599" cy="647983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Внутреннее состояние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1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10704658" y="3571874"/>
            <a:ext cx="1047599" cy="647983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Цели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2" name="Стрелка вверх 21"/>
          <p:cNvSpPr/>
          <p:nvPr/>
        </p:nvSpPr>
        <p:spPr>
          <a:xfrm>
            <a:off x="11060987" y="2953440"/>
            <a:ext cx="334940" cy="60588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трелка вверх 22"/>
          <p:cNvSpPr/>
          <p:nvPr/>
        </p:nvSpPr>
        <p:spPr>
          <a:xfrm rot="5400000">
            <a:off x="9887293" y="3265021"/>
            <a:ext cx="334940" cy="1299792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6" name="Соединительная линия уступом 25"/>
          <p:cNvCxnSpPr>
            <a:stCxn id="20" idx="3"/>
            <a:endCxn id="21" idx="2"/>
          </p:cNvCxnSpPr>
          <p:nvPr/>
        </p:nvCxnSpPr>
        <p:spPr>
          <a:xfrm flipV="1">
            <a:off x="10549352" y="4219857"/>
            <a:ext cx="679106" cy="967982"/>
          </a:xfrm>
          <a:prstGeom prst="bentConnector2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Соединительная линия уступом 33"/>
          <p:cNvCxnSpPr>
            <a:stCxn id="19" idx="2"/>
            <a:endCxn id="20" idx="1"/>
          </p:cNvCxnSpPr>
          <p:nvPr/>
        </p:nvCxnSpPr>
        <p:spPr>
          <a:xfrm rot="16200000" flipH="1">
            <a:off x="8712678" y="4398763"/>
            <a:ext cx="948931" cy="629220"/>
          </a:xfrm>
          <a:prstGeom prst="bentConnector2">
            <a:avLst/>
          </a:prstGeom>
          <a:ln w="1270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8348733" y="6207277"/>
            <a:ext cx="3671818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Схема агента с простым поведением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69;p3">
            <a:extLst>
              <a:ext uri="{FF2B5EF4-FFF2-40B4-BE49-F238E27FC236}">
                <a16:creationId xmlns:a16="http://schemas.microsoft.com/office/drawing/2014/main" xmlns="" id="{417490E3-71ED-04F9-7B4D-B6735675F4F8}"/>
              </a:ext>
            </a:extLst>
          </p:cNvPr>
          <p:cNvSpPr txBox="1"/>
          <p:nvPr/>
        </p:nvSpPr>
        <p:spPr>
          <a:xfrm>
            <a:off x="3707246" y="3431511"/>
            <a:ext cx="3648147" cy="123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Arial" panose="020B0604020202020204" pitchFamily="34" charset="0"/>
                <a:cs typeface="Arial" panose="020B0604020202020204" pitchFamily="34" charset="0"/>
              </a:rPr>
              <a:t>Об интеллектуальности агента можно говорить, если он взаимодействует с окружающей средой примерно так же, как действовал бы человек</a:t>
            </a:r>
          </a:p>
          <a:p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2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513723" y="280049"/>
            <a:ext cx="561577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Большая языковая модель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AE6AA95-D20D-C49A-B505-7B2FF15C0D37}"/>
              </a:ext>
            </a:extLst>
          </p:cNvPr>
          <p:cNvSpPr/>
          <p:nvPr/>
        </p:nvSpPr>
        <p:spPr>
          <a:xfrm>
            <a:off x="0" y="1449539"/>
            <a:ext cx="7516906" cy="1594534"/>
          </a:xfrm>
          <a:prstGeom prst="rect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C5446DE0-DE9B-A397-DB23-C4DE72FA926B}"/>
              </a:ext>
            </a:extLst>
          </p:cNvPr>
          <p:cNvSpPr txBox="1"/>
          <p:nvPr/>
        </p:nvSpPr>
        <p:spPr>
          <a:xfrm>
            <a:off x="120580" y="1472696"/>
            <a:ext cx="7396325" cy="1409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200" spc="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</a:t>
            </a:r>
            <a:endParaRPr lang="en-US" sz="1200" spc="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500"/>
              </a:spcBef>
            </a:pPr>
            <a:r>
              <a:rPr lang="ru-RU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Большая языковая модель (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language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model, LLM)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это нейросеть с огромным числом весовых коэффициентов (параметров), обученная на большом количестве текста.</a:t>
            </a:r>
            <a:endParaRPr lang="ru-RU" sz="16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14">
            <a:extLst>
              <a:ext uri="{FF2B5EF4-FFF2-40B4-BE49-F238E27FC236}">
                <a16:creationId xmlns:a16="http://schemas.microsoft.com/office/drawing/2014/main" xmlns="" id="{EFA30C74-5CD8-83D5-BEBE-4470B4ECF272}"/>
              </a:ext>
            </a:extLst>
          </p:cNvPr>
          <p:cNvGrpSpPr/>
          <p:nvPr/>
        </p:nvGrpSpPr>
        <p:grpSpPr>
          <a:xfrm>
            <a:off x="8021939" y="0"/>
            <a:ext cx="4182035" cy="6858001"/>
            <a:chOff x="5474881" y="152400"/>
            <a:chExt cx="7458762" cy="6591300"/>
          </a:xfrm>
          <a:solidFill>
            <a:schemeClr val="bg1"/>
          </a:solidFill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xmlns="" id="{537C1339-FCBC-D84B-E36A-FFE5572CBE9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grpFill/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xmlns="" id="{73073076-46AF-EFFA-99FF-C6156496F8A3}"/>
                </a:ext>
              </a:extLst>
            </p:cNvPr>
            <p:cNvSpPr txBox="1">
              <a:spLocks/>
            </p:cNvSpPr>
            <p:nvPr/>
          </p:nvSpPr>
          <p:spPr>
            <a:xfrm>
              <a:off x="6641892" y="2820276"/>
              <a:ext cx="5507460" cy="1966335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Google Shape;69;p3">
            <a:extLst>
              <a:ext uri="{FF2B5EF4-FFF2-40B4-BE49-F238E27FC236}">
                <a16:creationId xmlns:a16="http://schemas.microsoft.com/office/drawing/2014/main" xmlns="" id="{417490E3-71ED-04F9-7B4D-B6735675F4F8}"/>
              </a:ext>
            </a:extLst>
          </p:cNvPr>
          <p:cNvSpPr txBox="1"/>
          <p:nvPr/>
        </p:nvSpPr>
        <p:spPr>
          <a:xfrm>
            <a:off x="1908229" y="3568438"/>
            <a:ext cx="4711646" cy="49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Arial" panose="020B0604020202020204" pitchFamily="34" charset="0"/>
                <a:cs typeface="Arial" panose="020B0604020202020204" pitchFamily="34" charset="0"/>
              </a:rPr>
              <a:t>Считается, что языковая модель является </a:t>
            </a:r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большой</a:t>
            </a:r>
            <a:r>
              <a:rPr lang="en-US" sz="1400" spc="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spc="0" dirty="0">
                <a:latin typeface="Arial" panose="020B0604020202020204" pitchFamily="34" charset="0"/>
                <a:cs typeface="Arial" panose="020B0604020202020204" pitchFamily="34" charset="0"/>
              </a:rPr>
              <a:t>если содержит больше одного миллиарда параметров</a:t>
            </a:r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Exploring the Potential Benefits of GPT-4's New Capabilities for Product  Manag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0250" y="265272"/>
            <a:ext cx="1834308" cy="137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launches its long-awaited LLM, Gemini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3451" y="265272"/>
            <a:ext cx="1820470" cy="136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3737" y="1895897"/>
            <a:ext cx="3658437" cy="1371914"/>
          </a:xfrm>
          <a:prstGeom prst="rect">
            <a:avLst/>
          </a:prstGeom>
        </p:spPr>
      </p:pic>
      <p:pic>
        <p:nvPicPr>
          <p:cNvPr id="1032" name="Picture 8" descr="The 6 Best Open-Source Large Language Models (2024)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5" t="21393" r="17794" b="25489"/>
          <a:stretch/>
        </p:blipFill>
        <p:spPr bwMode="auto">
          <a:xfrm>
            <a:off x="8121726" y="3617712"/>
            <a:ext cx="1868995" cy="854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emotron-4 340B Reward and Instruct Models - Enterprise GPT-4 Alternative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r="5513" b="30486"/>
          <a:stretch/>
        </p:blipFill>
        <p:spPr bwMode="auto">
          <a:xfrm>
            <a:off x="8776524" y="5105743"/>
            <a:ext cx="2672862" cy="1191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LOOM: Open Source AI Language Model Now Availabl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0508" y="3666640"/>
            <a:ext cx="1996843" cy="762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30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3893676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319790" y="663547"/>
            <a:ext cx="3317713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работы </a:t>
            </a:r>
            <a:r>
              <a:rPr lang="en-US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333875" y="874615"/>
            <a:ext cx="66960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Модель получает на вход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текстовый запрос, который разбивается на «токены».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Модель анализирует информацию и подбирает ещё один токен.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Полученный текст снова подаётся на вход модели.</a:t>
            </a:r>
            <a:b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Так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получается «разумное продолжение» на основе изначального запроса. 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пользователя это выглядит как ответ, который имеет смысл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9000784-1949-B165-CBB8-EEC10170CA37}"/>
              </a:ext>
            </a:extLst>
          </p:cNvPr>
          <p:cNvSpPr txBox="1"/>
          <p:nvPr/>
        </p:nvSpPr>
        <p:spPr>
          <a:xfrm>
            <a:off x="319790" y="1472948"/>
            <a:ext cx="2943279" cy="15696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Токен</a:t>
            </a:r>
            <a:b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6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</a:t>
            </a:r>
            <a:r>
              <a:rPr lang="ru-RU" sz="1600" dirty="0" smtClean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 </a:t>
            </a:r>
            <a:r>
              <a:rPr lang="ru-RU" sz="16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самая маленькая единица текста, например слово или знак препинания.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9000784-1949-B165-CBB8-EEC10170CA37}"/>
              </a:ext>
            </a:extLst>
          </p:cNvPr>
          <p:cNvSpPr txBox="1"/>
          <p:nvPr/>
        </p:nvSpPr>
        <p:spPr>
          <a:xfrm>
            <a:off x="238303" y="3824436"/>
            <a:ext cx="348068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английского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языка 1000 токенов в среднем равны 750 словам. </a:t>
            </a:r>
            <a:endParaRPr lang="ru-RU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56818" y="4654877"/>
            <a:ext cx="35621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Для русского языка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1000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токенов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это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около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375 слов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6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8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189" y="0"/>
            <a:ext cx="7273636" cy="6858000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500" y="2120717"/>
            <a:ext cx="5886449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симуляции</a:t>
            </a:r>
            <a:endParaRPr lang="ru-RU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271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344389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-64998" y="669812"/>
            <a:ext cx="357388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игрового поля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59896" y="1828581"/>
            <a:ext cx="308813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Инстансинг геометрии (дублирование геометрии) – подход, позволяющий отрисовывать множество копий одного и того же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3d-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объекта за один проход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786" y="2110712"/>
            <a:ext cx="3101686" cy="2199620"/>
          </a:xfrm>
          <a:prstGeom prst="rect">
            <a:avLst/>
          </a:prstGeom>
        </p:spPr>
      </p:pic>
      <p:sp>
        <p:nvSpPr>
          <p:cNvPr id="12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3603786" y="4472061"/>
            <a:ext cx="3243330" cy="766689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Все различные биомы</a:t>
            </a:r>
            <a:b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(Пустыня, лес, равнина, гнездо крокодила, вода, снежная область)</a:t>
            </a:r>
            <a:endParaRPr lang="ru-RU" sz="105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7810500" y="5970287"/>
            <a:ext cx="3893676" cy="560481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 поля в виде континента Африки</a:t>
            </a:r>
            <a:endParaRPr lang="ru-RU" sz="105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8759" y="212723"/>
            <a:ext cx="5077367" cy="556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56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234315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43701" y="669812"/>
            <a:ext cx="2255748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компьютерных агентов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875" y="1098377"/>
            <a:ext cx="3572252" cy="332068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9639" y="1105476"/>
            <a:ext cx="3708647" cy="3320685"/>
          </a:xfrm>
          <a:prstGeom prst="rect">
            <a:avLst/>
          </a:prstGeom>
        </p:spPr>
      </p:pic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3086978" y="4738385"/>
            <a:ext cx="3893967" cy="390525"/>
            <a:chOff x="763212" y="663388"/>
            <a:chExt cx="2410293" cy="1167720"/>
          </a:xfrm>
        </p:grpSpPr>
        <p:sp>
          <p:nvSpPr>
            <p:cNvPr id="16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Виртуальный агент «Крокодил»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7983017" y="4752369"/>
            <a:ext cx="3893967" cy="390525"/>
            <a:chOff x="763212" y="663388"/>
            <a:chExt cx="2410293" cy="1167720"/>
          </a:xfrm>
        </p:grpSpPr>
        <p:sp>
          <p:nvSpPr>
            <p:cNvPr id="19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Виртуальный агент «Зебра»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-326735" y="1997858"/>
            <a:ext cx="30881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Модели и компоненты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44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22995</TotalTime>
  <Words>1819</Words>
  <Application>Microsoft Office PowerPoint</Application>
  <PresentationFormat>Широкоэкранный</PresentationFormat>
  <Paragraphs>382</Paragraphs>
  <Slides>30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41" baseType="lpstr">
      <vt:lpstr>Roboto</vt:lpstr>
      <vt:lpstr>System Font Regular</vt:lpstr>
      <vt:lpstr>ALS Sector Regular</vt:lpstr>
      <vt:lpstr>Times New Roman</vt:lpstr>
      <vt:lpstr>Calibri Light</vt:lpstr>
      <vt:lpstr>Arial</vt:lpstr>
      <vt:lpstr>Montserrat SemiBold</vt:lpstr>
      <vt:lpstr>Montserrat Medium</vt:lpstr>
      <vt:lpstr>Roboto Medium</vt:lpstr>
      <vt:lpstr>Calibri</vt:lpstr>
      <vt:lpstr>Тема Office</vt:lpstr>
      <vt:lpstr>Презентация PowerPoint</vt:lpstr>
      <vt:lpstr>Постановка задачи</vt:lpstr>
      <vt:lpstr>Актуальность</vt:lpstr>
      <vt:lpstr>Презентация PowerPoint</vt:lpstr>
      <vt:lpstr>Презентация PowerPoint</vt:lpstr>
      <vt:lpstr>Презентация PowerPoint</vt:lpstr>
      <vt:lpstr>Создание симуляции</vt:lpstr>
      <vt:lpstr>Презентация PowerPoint</vt:lpstr>
      <vt:lpstr>Презентация PowerPoint</vt:lpstr>
      <vt:lpstr>Презентация PowerPoint</vt:lpstr>
      <vt:lpstr>Презентация PowerPoint</vt:lpstr>
      <vt:lpstr>Заголовок слайда</vt:lpstr>
      <vt:lpstr>Пример слайда</vt:lpstr>
      <vt:lpstr>Заголовок слайда</vt:lpstr>
      <vt:lpstr>Заголовок слайда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Учетная запись Майкрософт</cp:lastModifiedBy>
  <cp:revision>92</cp:revision>
  <dcterms:created xsi:type="dcterms:W3CDTF">2022-04-18T20:35:07Z</dcterms:created>
  <dcterms:modified xsi:type="dcterms:W3CDTF">2024-06-19T14:55:19Z</dcterms:modified>
  <cp:category/>
</cp:coreProperties>
</file>

<file path=docProps/thumbnail.jpeg>
</file>